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3">
  <p:sldMasterIdLst>
    <p:sldMasterId id="2147483648" r:id="rId1"/>
  </p:sldMasterIdLst>
  <p:notesMasterIdLst>
    <p:notesMasterId r:id="rId26"/>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5" r:id="rId21"/>
    <p:sldId id="276" r:id="rId22"/>
    <p:sldId id="277" r:id="rId23"/>
    <p:sldId id="278" r:id="rId24"/>
    <p:sldId id="279" r:id="rId2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CCF1650F-F42F-4C4D-959F-8A1F9824B1A0}">
          <p14:sldIdLst>
            <p14:sldId id="256"/>
            <p14:sldId id="257"/>
            <p14:sldId id="258"/>
            <p14:sldId id="259"/>
            <p14:sldId id="260"/>
            <p14:sldId id="261"/>
            <p14:sldId id="262"/>
            <p14:sldId id="263"/>
            <p14:sldId id="264"/>
            <p14:sldId id="265"/>
            <p14:sldId id="266"/>
            <p14:sldId id="267"/>
            <p14:sldId id="268"/>
            <p14:sldId id="269"/>
            <p14:sldId id="270"/>
            <p14:sldId id="271"/>
            <p14:sldId id="272"/>
            <p14:sldId id="273"/>
            <p14:sldId id="275"/>
            <p14:sldId id="276"/>
            <p14:sldId id="277"/>
            <p14:sldId id="278"/>
            <p14:sldId id="27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58" y="18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notesMaster" Target="notesMasters/notesMaster1.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7C4A28-ADBB-4BF3-BE70-057880962289}"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8437C0-B157-4C02-8A71-FCD6513E385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48F817CC-E454-46FD-BF64-A02133BFC521}" type="datetime1">
              <a:rPr lang="zh-CN" altLang="en-US" smtClean="0"/>
            </a:fld>
            <a:endParaRPr lang="zh-CN" altLang="en-US"/>
          </a:p>
        </p:txBody>
      </p:sp>
      <p:sp>
        <p:nvSpPr>
          <p:cNvPr id="5" name="页脚占位符 4"/>
          <p:cNvSpPr>
            <a:spLocks noGrp="1"/>
          </p:cNvSpPr>
          <p:nvPr>
            <p:ph type="ftr" sz="quarter" idx="11"/>
          </p:nvPr>
        </p:nvSpPr>
        <p:spPr/>
        <p:txBody>
          <a:bodyPr/>
          <a:lstStyle/>
          <a:p>
            <a:r>
              <a:rPr lang="zh-CN" altLang="en-US"/>
              <a:t>深圳市彩虹谷科技有限公司</a:t>
            </a:r>
            <a:endParaRPr lang="zh-CN" altLang="en-US"/>
          </a:p>
        </p:txBody>
      </p:sp>
      <p:sp>
        <p:nvSpPr>
          <p:cNvPr id="6" name="灯片编号占位符 5"/>
          <p:cNvSpPr>
            <a:spLocks noGrp="1"/>
          </p:cNvSpPr>
          <p:nvPr>
            <p:ph type="sldNum" sz="quarter" idx="12"/>
          </p:nvPr>
        </p:nvSpPr>
        <p:spPr/>
        <p:txBody>
          <a:bodyPr/>
          <a:lstStyle/>
          <a:p>
            <a:fld id="{48123F07-A749-425C-9E09-8D00CDFBBF2F}"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039B7CF1-383C-44B8-B276-106E9CD12F2F}" type="datetime1">
              <a:rPr lang="zh-CN" altLang="en-US" smtClean="0"/>
            </a:fld>
            <a:endParaRPr lang="zh-CN" altLang="en-US"/>
          </a:p>
        </p:txBody>
      </p:sp>
      <p:sp>
        <p:nvSpPr>
          <p:cNvPr id="5" name="页脚占位符 4"/>
          <p:cNvSpPr>
            <a:spLocks noGrp="1"/>
          </p:cNvSpPr>
          <p:nvPr>
            <p:ph type="ftr" sz="quarter" idx="11"/>
          </p:nvPr>
        </p:nvSpPr>
        <p:spPr/>
        <p:txBody>
          <a:bodyPr/>
          <a:lstStyle/>
          <a:p>
            <a:r>
              <a:rPr lang="zh-CN" altLang="en-US"/>
              <a:t>深圳市彩虹谷科技有限公司</a:t>
            </a:r>
            <a:endParaRPr lang="zh-CN" altLang="en-US"/>
          </a:p>
        </p:txBody>
      </p:sp>
      <p:sp>
        <p:nvSpPr>
          <p:cNvPr id="6" name="灯片编号占位符 5"/>
          <p:cNvSpPr>
            <a:spLocks noGrp="1"/>
          </p:cNvSpPr>
          <p:nvPr>
            <p:ph type="sldNum" sz="quarter" idx="12"/>
          </p:nvPr>
        </p:nvSpPr>
        <p:spPr/>
        <p:txBody>
          <a:bodyPr/>
          <a:lstStyle/>
          <a:p>
            <a:fld id="{48123F07-A749-425C-9E09-8D00CDFBBF2F}"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738D77C1-2FEA-4DB7-9C6D-37807480471D}" type="datetime1">
              <a:rPr lang="zh-CN" altLang="en-US" smtClean="0"/>
            </a:fld>
            <a:endParaRPr lang="zh-CN" altLang="en-US"/>
          </a:p>
        </p:txBody>
      </p:sp>
      <p:sp>
        <p:nvSpPr>
          <p:cNvPr id="5" name="页脚占位符 4"/>
          <p:cNvSpPr>
            <a:spLocks noGrp="1"/>
          </p:cNvSpPr>
          <p:nvPr>
            <p:ph type="ftr" sz="quarter" idx="11"/>
          </p:nvPr>
        </p:nvSpPr>
        <p:spPr/>
        <p:txBody>
          <a:bodyPr/>
          <a:lstStyle/>
          <a:p>
            <a:r>
              <a:rPr lang="zh-CN" altLang="en-US"/>
              <a:t>深圳市彩虹谷科技有限公司</a:t>
            </a:r>
            <a:endParaRPr lang="zh-CN" altLang="en-US"/>
          </a:p>
        </p:txBody>
      </p:sp>
      <p:sp>
        <p:nvSpPr>
          <p:cNvPr id="6" name="灯片编号占位符 5"/>
          <p:cNvSpPr>
            <a:spLocks noGrp="1"/>
          </p:cNvSpPr>
          <p:nvPr>
            <p:ph type="sldNum" sz="quarter" idx="12"/>
          </p:nvPr>
        </p:nvSpPr>
        <p:spPr/>
        <p:txBody>
          <a:bodyPr/>
          <a:lstStyle/>
          <a:p>
            <a:fld id="{48123F07-A749-425C-9E09-8D00CDFBBF2F}"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1F849A2-853D-4EE1-95EE-558E5D6DF545}" type="datetime1">
              <a:rPr lang="zh-CN" altLang="en-US" smtClean="0"/>
            </a:fld>
            <a:endParaRPr lang="zh-CN" altLang="en-US"/>
          </a:p>
        </p:txBody>
      </p:sp>
      <p:sp>
        <p:nvSpPr>
          <p:cNvPr id="5" name="页脚占位符 4"/>
          <p:cNvSpPr>
            <a:spLocks noGrp="1"/>
          </p:cNvSpPr>
          <p:nvPr>
            <p:ph type="ftr" sz="quarter" idx="11"/>
          </p:nvPr>
        </p:nvSpPr>
        <p:spPr/>
        <p:txBody>
          <a:bodyPr/>
          <a:lstStyle/>
          <a:p>
            <a:r>
              <a:rPr lang="zh-CN" altLang="en-US"/>
              <a:t>深圳市彩虹谷科技有限公司</a:t>
            </a:r>
            <a:endParaRPr lang="zh-CN" altLang="en-US"/>
          </a:p>
        </p:txBody>
      </p:sp>
      <p:sp>
        <p:nvSpPr>
          <p:cNvPr id="6" name="灯片编号占位符 5"/>
          <p:cNvSpPr>
            <a:spLocks noGrp="1"/>
          </p:cNvSpPr>
          <p:nvPr>
            <p:ph type="sldNum" sz="quarter" idx="12"/>
          </p:nvPr>
        </p:nvSpPr>
        <p:spPr/>
        <p:txBody>
          <a:bodyPr/>
          <a:lstStyle/>
          <a:p>
            <a:fld id="{48123F07-A749-425C-9E09-8D00CDFBBF2F}"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4CC22138-E056-4874-9308-F0F0617EF2E5}" type="datetime1">
              <a:rPr lang="zh-CN" altLang="en-US" smtClean="0"/>
            </a:fld>
            <a:endParaRPr lang="zh-CN" altLang="en-US"/>
          </a:p>
        </p:txBody>
      </p:sp>
      <p:sp>
        <p:nvSpPr>
          <p:cNvPr id="5" name="页脚占位符 4"/>
          <p:cNvSpPr>
            <a:spLocks noGrp="1"/>
          </p:cNvSpPr>
          <p:nvPr>
            <p:ph type="ftr" sz="quarter" idx="11"/>
          </p:nvPr>
        </p:nvSpPr>
        <p:spPr/>
        <p:txBody>
          <a:bodyPr/>
          <a:lstStyle/>
          <a:p>
            <a:r>
              <a:rPr lang="zh-CN" altLang="en-US"/>
              <a:t>深圳市彩虹谷科技有限公司</a:t>
            </a:r>
            <a:endParaRPr lang="zh-CN" altLang="en-US"/>
          </a:p>
        </p:txBody>
      </p:sp>
      <p:sp>
        <p:nvSpPr>
          <p:cNvPr id="6" name="灯片编号占位符 5"/>
          <p:cNvSpPr>
            <a:spLocks noGrp="1"/>
          </p:cNvSpPr>
          <p:nvPr>
            <p:ph type="sldNum" sz="quarter" idx="12"/>
          </p:nvPr>
        </p:nvSpPr>
        <p:spPr/>
        <p:txBody>
          <a:bodyPr/>
          <a:lstStyle/>
          <a:p>
            <a:fld id="{48123F07-A749-425C-9E09-8D00CDFBBF2F}"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AFD07F02-4144-4558-80A6-F1288B970C5E}" type="datetime1">
              <a:rPr lang="zh-CN" altLang="en-US" smtClean="0"/>
            </a:fld>
            <a:endParaRPr lang="zh-CN" altLang="en-US"/>
          </a:p>
        </p:txBody>
      </p:sp>
      <p:sp>
        <p:nvSpPr>
          <p:cNvPr id="6" name="页脚占位符 5"/>
          <p:cNvSpPr>
            <a:spLocks noGrp="1"/>
          </p:cNvSpPr>
          <p:nvPr>
            <p:ph type="ftr" sz="quarter" idx="11"/>
          </p:nvPr>
        </p:nvSpPr>
        <p:spPr/>
        <p:txBody>
          <a:bodyPr/>
          <a:lstStyle/>
          <a:p>
            <a:r>
              <a:rPr lang="zh-CN" altLang="en-US"/>
              <a:t>深圳市彩虹谷科技有限公司</a:t>
            </a:r>
            <a:endParaRPr lang="zh-CN" altLang="en-US"/>
          </a:p>
        </p:txBody>
      </p:sp>
      <p:sp>
        <p:nvSpPr>
          <p:cNvPr id="7" name="灯片编号占位符 6"/>
          <p:cNvSpPr>
            <a:spLocks noGrp="1"/>
          </p:cNvSpPr>
          <p:nvPr>
            <p:ph type="sldNum" sz="quarter" idx="12"/>
          </p:nvPr>
        </p:nvSpPr>
        <p:spPr/>
        <p:txBody>
          <a:bodyPr/>
          <a:lstStyle/>
          <a:p>
            <a:fld id="{48123F07-A749-425C-9E09-8D00CDFBBF2F}"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EC68E2BC-FE93-417E-9E92-4067259B1406}" type="datetime1">
              <a:rPr lang="zh-CN" altLang="en-US" smtClean="0"/>
            </a:fld>
            <a:endParaRPr lang="zh-CN" altLang="en-US"/>
          </a:p>
        </p:txBody>
      </p:sp>
      <p:sp>
        <p:nvSpPr>
          <p:cNvPr id="8" name="页脚占位符 7"/>
          <p:cNvSpPr>
            <a:spLocks noGrp="1"/>
          </p:cNvSpPr>
          <p:nvPr>
            <p:ph type="ftr" sz="quarter" idx="11"/>
          </p:nvPr>
        </p:nvSpPr>
        <p:spPr/>
        <p:txBody>
          <a:bodyPr/>
          <a:lstStyle/>
          <a:p>
            <a:r>
              <a:rPr lang="zh-CN" altLang="en-US"/>
              <a:t>深圳市彩虹谷科技有限公司</a:t>
            </a:r>
            <a:endParaRPr lang="zh-CN" altLang="en-US"/>
          </a:p>
        </p:txBody>
      </p:sp>
      <p:sp>
        <p:nvSpPr>
          <p:cNvPr id="9" name="灯片编号占位符 8"/>
          <p:cNvSpPr>
            <a:spLocks noGrp="1"/>
          </p:cNvSpPr>
          <p:nvPr>
            <p:ph type="sldNum" sz="quarter" idx="12"/>
          </p:nvPr>
        </p:nvSpPr>
        <p:spPr/>
        <p:txBody>
          <a:bodyPr/>
          <a:lstStyle/>
          <a:p>
            <a:fld id="{48123F07-A749-425C-9E09-8D00CDFBBF2F}"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9124A81D-A9E1-47DF-BC54-B39A33357AF7}" type="datetime1">
              <a:rPr lang="zh-CN" altLang="en-US" smtClean="0"/>
            </a:fld>
            <a:endParaRPr lang="zh-CN" altLang="en-US"/>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48123F07-A749-425C-9E09-8D00CDFBBF2F}"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B1CFD04-8BB5-4E79-B225-6AE4677F7993}" type="datetime1">
              <a:rPr lang="zh-CN" altLang="en-US" smtClean="0"/>
            </a:fld>
            <a:endParaRPr lang="zh-CN" altLang="en-US"/>
          </a:p>
        </p:txBody>
      </p:sp>
      <p:sp>
        <p:nvSpPr>
          <p:cNvPr id="3" name="页脚占位符 2"/>
          <p:cNvSpPr>
            <a:spLocks noGrp="1"/>
          </p:cNvSpPr>
          <p:nvPr>
            <p:ph type="ftr" sz="quarter" idx="11"/>
          </p:nvPr>
        </p:nvSpPr>
        <p:spPr/>
        <p:txBody>
          <a:bodyPr/>
          <a:lstStyle/>
          <a:p>
            <a:r>
              <a:rPr lang="zh-CN" altLang="en-US"/>
              <a:t>深圳市彩虹谷科技有限公司</a:t>
            </a:r>
            <a:endParaRPr lang="zh-CN" altLang="en-US"/>
          </a:p>
        </p:txBody>
      </p:sp>
      <p:sp>
        <p:nvSpPr>
          <p:cNvPr id="4" name="灯片编号占位符 3"/>
          <p:cNvSpPr>
            <a:spLocks noGrp="1"/>
          </p:cNvSpPr>
          <p:nvPr>
            <p:ph type="sldNum" sz="quarter" idx="12"/>
          </p:nvPr>
        </p:nvSpPr>
        <p:spPr/>
        <p:txBody>
          <a:bodyPr/>
          <a:lstStyle/>
          <a:p>
            <a:fld id="{48123F07-A749-425C-9E09-8D00CDFBBF2F}"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25618BAD-FD6E-481D-A921-92E857262A5F}" type="datetime1">
              <a:rPr lang="zh-CN" altLang="en-US" smtClean="0"/>
            </a:fld>
            <a:endParaRPr lang="zh-CN" altLang="en-US"/>
          </a:p>
        </p:txBody>
      </p:sp>
      <p:sp>
        <p:nvSpPr>
          <p:cNvPr id="6" name="页脚占位符 5"/>
          <p:cNvSpPr>
            <a:spLocks noGrp="1"/>
          </p:cNvSpPr>
          <p:nvPr>
            <p:ph type="ftr" sz="quarter" idx="11"/>
          </p:nvPr>
        </p:nvSpPr>
        <p:spPr/>
        <p:txBody>
          <a:bodyPr/>
          <a:lstStyle/>
          <a:p>
            <a:r>
              <a:rPr lang="zh-CN" altLang="en-US"/>
              <a:t>深圳市彩虹谷科技有限公司</a:t>
            </a:r>
            <a:endParaRPr lang="zh-CN" altLang="en-US"/>
          </a:p>
        </p:txBody>
      </p:sp>
      <p:sp>
        <p:nvSpPr>
          <p:cNvPr id="7" name="灯片编号占位符 6"/>
          <p:cNvSpPr>
            <a:spLocks noGrp="1"/>
          </p:cNvSpPr>
          <p:nvPr>
            <p:ph type="sldNum" sz="quarter" idx="12"/>
          </p:nvPr>
        </p:nvSpPr>
        <p:spPr/>
        <p:txBody>
          <a:bodyPr/>
          <a:lstStyle/>
          <a:p>
            <a:fld id="{48123F07-A749-425C-9E09-8D00CDFBBF2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AD8B13C2-F980-41E7-ADD7-3BAC4E800AAD}" type="datetime1">
              <a:rPr lang="zh-CN" altLang="en-US" smtClean="0"/>
            </a:fld>
            <a:endParaRPr lang="zh-CN" altLang="en-US"/>
          </a:p>
        </p:txBody>
      </p:sp>
      <p:sp>
        <p:nvSpPr>
          <p:cNvPr id="6" name="页脚占位符 5"/>
          <p:cNvSpPr>
            <a:spLocks noGrp="1"/>
          </p:cNvSpPr>
          <p:nvPr>
            <p:ph type="ftr" sz="quarter" idx="11"/>
          </p:nvPr>
        </p:nvSpPr>
        <p:spPr/>
        <p:txBody>
          <a:bodyPr/>
          <a:lstStyle/>
          <a:p>
            <a:r>
              <a:rPr lang="zh-CN" altLang="en-US"/>
              <a:t>深圳市彩虹谷科技有限公司</a:t>
            </a:r>
            <a:endParaRPr lang="zh-CN" altLang="en-US"/>
          </a:p>
        </p:txBody>
      </p:sp>
      <p:sp>
        <p:nvSpPr>
          <p:cNvPr id="7" name="灯片编号占位符 6"/>
          <p:cNvSpPr>
            <a:spLocks noGrp="1"/>
          </p:cNvSpPr>
          <p:nvPr>
            <p:ph type="sldNum" sz="quarter" idx="12"/>
          </p:nvPr>
        </p:nvSpPr>
        <p:spPr/>
        <p:txBody>
          <a:bodyPr/>
          <a:lstStyle/>
          <a:p>
            <a:fld id="{48123F07-A749-425C-9E09-8D00CDFBBF2F}"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65C2E1-F3A3-4AFC-9146-BEF93C2AF861}" type="datetime1">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zh-CN" altLang="en-US"/>
              <a:t>深圳市彩虹谷科技有限公司</a:t>
            </a: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123F07-A749-425C-9E09-8D00CDFBBF2F}"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wmf"/></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wmf"/></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zh-CN" b="1" dirty="0">
                <a:latin typeface="宋体" panose="02010600030101010101" pitchFamily="2" charset="-122"/>
                <a:ea typeface="宋体" panose="02010600030101010101" pitchFamily="2" charset="-122"/>
              </a:rPr>
              <a:t>温压流一体监测仪</a:t>
            </a:r>
            <a:endParaRPr lang="zh-CN" altLang="en-US" dirty="0">
              <a:latin typeface="宋体" panose="02010600030101010101" pitchFamily="2" charset="-122"/>
              <a:ea typeface="宋体" panose="02010600030101010101" pitchFamily="2" charset="-122"/>
            </a:endParaRPr>
          </a:p>
        </p:txBody>
      </p:sp>
      <p:sp>
        <p:nvSpPr>
          <p:cNvPr id="3" name="副标题 2"/>
          <p:cNvSpPr>
            <a:spLocks noGrp="1"/>
          </p:cNvSpPr>
          <p:nvPr>
            <p:ph type="subTitle" idx="1"/>
          </p:nvPr>
        </p:nvSpPr>
        <p:spPr>
          <a:xfrm>
            <a:off x="1524000" y="4079875"/>
            <a:ext cx="9144000" cy="1655762"/>
          </a:xfrm>
        </p:spPr>
        <p:txBody>
          <a:bodyPr/>
          <a:lstStyle/>
          <a:p>
            <a:r>
              <a:rPr lang="zh-CN" altLang="zh-CN" sz="4000" b="1" dirty="0">
                <a:latin typeface="宋体" panose="02010600030101010101" pitchFamily="2" charset="-122"/>
                <a:ea typeface="宋体" panose="02010600030101010101" pitchFamily="2" charset="-122"/>
              </a:rPr>
              <a:t>产品型号：</a:t>
            </a:r>
            <a:r>
              <a:rPr lang="en-US" altLang="zh-CN" sz="4000" b="1" dirty="0">
                <a:latin typeface="宋体" panose="02010600030101010101" pitchFamily="2" charset="-122"/>
                <a:ea typeface="宋体" panose="02010600030101010101" pitchFamily="2" charset="-122"/>
              </a:rPr>
              <a:t>RBV-TPF</a:t>
            </a:r>
            <a:endParaRPr lang="zh-CN" altLang="zh-CN" sz="4000" dirty="0">
              <a:latin typeface="宋体" panose="02010600030101010101" pitchFamily="2" charset="-122"/>
              <a:ea typeface="宋体" panose="02010600030101010101" pitchFamily="2" charset="-122"/>
            </a:endParaRPr>
          </a:p>
          <a:p>
            <a:endParaRPr lang="zh-CN" altLang="en-US" dirty="0"/>
          </a:p>
        </p:txBody>
      </p:sp>
      <p:sp>
        <p:nvSpPr>
          <p:cNvPr id="5" name="页脚占位符 4"/>
          <p:cNvSpPr>
            <a:spLocks noGrp="1"/>
          </p:cNvSpPr>
          <p:nvPr>
            <p:ph type="ftr" sz="quarter" idx="11"/>
          </p:nvPr>
        </p:nvSpPr>
        <p:spPr/>
        <p:txBody>
          <a:bodyPr/>
          <a:lstStyle/>
          <a:p>
            <a:r>
              <a:rPr lang="zh-CN" altLang="en-US"/>
              <a:t>深圳市彩虹谷科技有限公司</a:t>
            </a:r>
            <a:endParaRPr lang="zh-CN" altLang="en-US"/>
          </a:p>
        </p:txBody>
      </p:sp>
      <p:sp>
        <p:nvSpPr>
          <p:cNvPr id="6" name="灯片编号占位符 5"/>
          <p:cNvSpPr>
            <a:spLocks noGrp="1"/>
          </p:cNvSpPr>
          <p:nvPr>
            <p:ph type="sldNum" sz="quarter" idx="12"/>
          </p:nvPr>
        </p:nvSpPr>
        <p:spPr/>
        <p:txBody>
          <a:bodyPr/>
          <a:lstStyle/>
          <a:p>
            <a:fld id="{48123F07-A749-425C-9E09-8D00CDFBBF2F}" type="slidenum">
              <a:rPr lang="zh-CN" altLang="en-US" smtClean="0"/>
            </a:fld>
            <a:endParaRPr lang="zh-CN"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48123F07-A749-425C-9E09-8D00CDFBBF2F}" type="slidenum">
              <a:rPr lang="zh-CN" altLang="en-US" smtClean="0"/>
            </a:fld>
            <a:endParaRPr lang="zh-CN" altLang="en-US"/>
          </a:p>
        </p:txBody>
      </p:sp>
      <p:pic>
        <p:nvPicPr>
          <p:cNvPr id="6146" name="Picture 2"/>
          <p:cNvPicPr>
            <a:picLocks noChangeAspect="1" noChangeArrowheads="1"/>
          </p:cNvPicPr>
          <p:nvPr/>
        </p:nvPicPr>
        <p:blipFill>
          <a:blip r:embed="rId1">
            <a:extLst>
              <a:ext uri="{28A0092B-C50C-407E-A947-70E740481C1C}">
                <a14:useLocalDpi xmlns:a14="http://schemas.microsoft.com/office/drawing/2010/main" val="0"/>
              </a:ext>
            </a:extLst>
          </a:blip>
          <a:srcRect l="27721" t="19023" r="24779" b="27490"/>
          <a:stretch>
            <a:fillRect/>
          </a:stretch>
        </p:blipFill>
        <p:spPr bwMode="auto">
          <a:xfrm>
            <a:off x="2011115" y="211119"/>
            <a:ext cx="8491167" cy="4964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矩形 5"/>
          <p:cNvSpPr/>
          <p:nvPr/>
        </p:nvSpPr>
        <p:spPr>
          <a:xfrm>
            <a:off x="4839159" y="5175186"/>
            <a:ext cx="2069797" cy="323165"/>
          </a:xfrm>
          <a:prstGeom prst="rect">
            <a:avLst/>
          </a:prstGeom>
        </p:spPr>
        <p:txBody>
          <a:bodyPr wrap="none">
            <a:spAutoFit/>
          </a:bodyPr>
          <a:lstStyle/>
          <a:p>
            <a:pPr indent="266700" algn="ctr">
              <a:lnSpc>
                <a:spcPts val="1800"/>
              </a:lnSpc>
              <a:spcAft>
                <a:spcPts val="0"/>
              </a:spcAft>
            </a:pPr>
            <a:r>
              <a:rPr lang="zh-CN" altLang="zh-CN" kern="100" dirty="0">
                <a:latin typeface="Times New Roman" panose="02020603050405020304" pitchFamily="18" charset="0"/>
                <a:ea typeface="宋体" panose="02010600030101010101" pitchFamily="2" charset="-122"/>
              </a:rPr>
              <a:t>对接法兰尺寸图</a:t>
            </a:r>
            <a:endParaRPr lang="zh-CN" altLang="zh-CN" kern="100" dirty="0">
              <a:latin typeface="Times New Roman" panose="02020603050405020304" pitchFamily="18" charset="0"/>
              <a:ea typeface="宋体" panose="02010600030101010101" pitchFamily="2"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宋体" panose="02010600030101010101" pitchFamily="2" charset="-122"/>
                <a:ea typeface="宋体" panose="02010600030101010101" pitchFamily="2" charset="-122"/>
              </a:rPr>
              <a:t>3</a:t>
            </a:r>
            <a:r>
              <a:rPr lang="zh-CN" altLang="en-US" dirty="0">
                <a:latin typeface="宋体" panose="02010600030101010101" pitchFamily="2" charset="-122"/>
                <a:ea typeface="宋体" panose="02010600030101010101" pitchFamily="2" charset="-122"/>
              </a:rPr>
              <a:t>、仪器安装</a:t>
            </a:r>
            <a:endParaRPr lang="zh-CN" altLang="en-US" dirty="0">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p:txBody>
          <a:bodyPr/>
          <a:lstStyle/>
          <a:p>
            <a:r>
              <a:rPr lang="zh-CN" altLang="en-US" dirty="0">
                <a:latin typeface="宋体" panose="02010600030101010101" pitchFamily="2" charset="-122"/>
                <a:ea typeface="宋体" panose="02010600030101010101" pitchFamily="2" charset="-122"/>
              </a:rPr>
              <a:t>（</a:t>
            </a:r>
            <a:r>
              <a:rPr lang="en-US" altLang="zh-CN" dirty="0">
                <a:latin typeface="宋体" panose="02010600030101010101" pitchFamily="2" charset="-122"/>
                <a:ea typeface="宋体" panose="02010600030101010101" pitchFamily="2" charset="-122"/>
              </a:rPr>
              <a:t>1</a:t>
            </a:r>
            <a:r>
              <a:rPr lang="zh-CN" altLang="en-US" dirty="0">
                <a:latin typeface="宋体" panose="02010600030101010101" pitchFamily="2" charset="-122"/>
                <a:ea typeface="宋体" panose="02010600030101010101" pitchFamily="2" charset="-122"/>
              </a:rPr>
              <a:t>）</a:t>
            </a:r>
            <a:r>
              <a:rPr lang="zh-CN" altLang="zh-CN" b="1" dirty="0">
                <a:latin typeface="宋体" panose="02010600030101010101" pitchFamily="2" charset="-122"/>
                <a:ea typeface="宋体" panose="02010600030101010101" pitchFamily="2" charset="-122"/>
              </a:rPr>
              <a:t>法兰连接</a:t>
            </a:r>
            <a:endParaRPr lang="zh-CN" altLang="zh-CN" b="1" dirty="0">
              <a:latin typeface="宋体" panose="02010600030101010101" pitchFamily="2" charset="-122"/>
              <a:ea typeface="宋体" panose="02010600030101010101" pitchFamily="2" charset="-122"/>
            </a:endParaRPr>
          </a:p>
          <a:p>
            <a:pPr indent="720090">
              <a:lnSpc>
                <a:spcPct val="100000"/>
              </a:lnSpc>
            </a:pPr>
            <a:r>
              <a:rPr lang="zh-CN" altLang="zh-CN" dirty="0">
                <a:latin typeface="宋体" panose="02010600030101010101" pitchFamily="2" charset="-122"/>
                <a:ea typeface="宋体" panose="02010600030101010101" pitchFamily="2" charset="-122"/>
              </a:rPr>
              <a:t>为了便于运输一般把皮托管和机箱分开包装，在安装现场把皮托管固定法兰和和隔热垫圈插入烟道上的对接法兰然后上紧提供的碟形螺母即可。详见下面整体安装示意图。</a:t>
            </a:r>
            <a:r>
              <a:rPr lang="zh-CN" altLang="zh-CN" b="1" dirty="0">
                <a:latin typeface="宋体" panose="02010600030101010101" pitchFamily="2" charset="-122"/>
                <a:ea typeface="宋体" panose="02010600030101010101" pitchFamily="2" charset="-122"/>
              </a:rPr>
              <a:t>注意</a:t>
            </a:r>
            <a:r>
              <a:rPr lang="zh-CN" altLang="zh-CN" dirty="0">
                <a:latin typeface="宋体" panose="02010600030101010101" pitchFamily="2" charset="-122"/>
                <a:ea typeface="宋体" panose="02010600030101010101" pitchFamily="2" charset="-122"/>
              </a:rPr>
              <a:t>：</a:t>
            </a:r>
            <a:r>
              <a:rPr lang="zh-CN" altLang="zh-CN" b="1" dirty="0">
                <a:latin typeface="宋体" panose="02010600030101010101" pitchFamily="2" charset="-122"/>
                <a:ea typeface="宋体" panose="02010600030101010101" pitchFamily="2" charset="-122"/>
              </a:rPr>
              <a:t>安装法兰时不要忘记加装隔热垫圈。</a:t>
            </a:r>
            <a:endParaRPr lang="zh-CN" altLang="zh-CN" dirty="0">
              <a:latin typeface="宋体" panose="02010600030101010101" pitchFamily="2" charset="-122"/>
              <a:ea typeface="宋体" panose="02010600030101010101" pitchFamily="2" charset="-122"/>
            </a:endParaRPr>
          </a:p>
          <a:p>
            <a:endParaRPr lang="zh-CN" altLang="en-US" dirty="0"/>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48123F07-A749-425C-9E09-8D00CDFBBF2F}" type="slidenum">
              <a:rPr lang="zh-CN" altLang="en-US" smtClean="0"/>
            </a:fld>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48123F07-A749-425C-9E09-8D00CDFBBF2F}" type="slidenum">
              <a:rPr lang="zh-CN" altLang="en-US" smtClean="0"/>
            </a:fld>
            <a:endParaRPr lang="zh-CN" altLang="en-US"/>
          </a:p>
        </p:txBody>
      </p:sp>
      <p:pic>
        <p:nvPicPr>
          <p:cNvPr id="7170" name="Picture 2"/>
          <p:cNvPicPr>
            <a:picLocks noChangeAspect="1" noChangeArrowheads="1"/>
          </p:cNvPicPr>
          <p:nvPr/>
        </p:nvPicPr>
        <p:blipFill>
          <a:blip r:embed="rId1">
            <a:extLst>
              <a:ext uri="{28A0092B-C50C-407E-A947-70E740481C1C}">
                <a14:useLocalDpi xmlns:a14="http://schemas.microsoft.com/office/drawing/2010/main" val="0"/>
              </a:ext>
            </a:extLst>
          </a:blip>
          <a:srcRect l="15417" t="23090" r="50482" b="14897"/>
          <a:stretch>
            <a:fillRect/>
          </a:stretch>
        </p:blipFill>
        <p:spPr bwMode="auto">
          <a:xfrm>
            <a:off x="1807467" y="285667"/>
            <a:ext cx="6803133" cy="6286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矩形 5"/>
          <p:cNvSpPr/>
          <p:nvPr/>
        </p:nvSpPr>
        <p:spPr>
          <a:xfrm>
            <a:off x="7548336" y="5837875"/>
            <a:ext cx="1800493" cy="369332"/>
          </a:xfrm>
          <a:prstGeom prst="rect">
            <a:avLst/>
          </a:prstGeom>
        </p:spPr>
        <p:txBody>
          <a:bodyPr wrap="none">
            <a:spAutoFit/>
          </a:bodyPr>
          <a:lstStyle/>
          <a:p>
            <a:r>
              <a:rPr lang="zh-CN" altLang="en-US" dirty="0"/>
              <a:t>整体安装示意图</a:t>
            </a:r>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宋体" panose="02010600030101010101" pitchFamily="2" charset="-122"/>
                <a:ea typeface="宋体" panose="02010600030101010101" pitchFamily="2" charset="-122"/>
              </a:rPr>
              <a:t>（</a:t>
            </a:r>
            <a:r>
              <a:rPr lang="en-US" altLang="zh-CN" dirty="0">
                <a:latin typeface="宋体" panose="02010600030101010101" pitchFamily="2" charset="-122"/>
                <a:ea typeface="宋体" panose="02010600030101010101" pitchFamily="2" charset="-122"/>
              </a:rPr>
              <a:t>2</a:t>
            </a:r>
            <a:r>
              <a:rPr lang="zh-CN" altLang="en-US" dirty="0">
                <a:latin typeface="宋体" panose="02010600030101010101" pitchFamily="2" charset="-122"/>
                <a:ea typeface="宋体" panose="02010600030101010101" pitchFamily="2" charset="-122"/>
              </a:rPr>
              <a:t>）</a:t>
            </a:r>
            <a:r>
              <a:rPr lang="zh-CN" altLang="zh-CN" dirty="0">
                <a:latin typeface="宋体" panose="02010600030101010101" pitchFamily="2" charset="-122"/>
                <a:ea typeface="宋体" panose="02010600030101010101" pitchFamily="2" charset="-122"/>
              </a:rPr>
              <a:t>安装皮托管和机箱</a:t>
            </a:r>
            <a:endParaRPr lang="zh-CN" altLang="en-US" dirty="0">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p:txBody>
          <a:bodyPr/>
          <a:lstStyle/>
          <a:p>
            <a:pPr indent="720090">
              <a:lnSpc>
                <a:spcPct val="100000"/>
              </a:lnSpc>
            </a:pPr>
            <a:r>
              <a:rPr lang="zh-CN" altLang="en-US" dirty="0">
                <a:latin typeface="宋体" panose="02010600030101010101" pitchFamily="2" charset="-122"/>
                <a:ea typeface="宋体" panose="02010600030101010101" pitchFamily="2" charset="-122"/>
              </a:rPr>
              <a:t>安装时把皮托管插入皮托管固定法兰并根据烟气流向调整皮托管的开口方向，使皮托管一端口方向正对气流方向，为迎风口；另一端口背对气流方向，为背风口。一般机箱可以固定在高于皮托管</a:t>
            </a:r>
            <a:r>
              <a:rPr lang="en-US" altLang="zh-CN" dirty="0">
                <a:latin typeface="宋体" panose="02010600030101010101" pitchFamily="2" charset="-122"/>
                <a:ea typeface="宋体" panose="02010600030101010101" pitchFamily="2" charset="-122"/>
              </a:rPr>
              <a:t>200~500mm</a:t>
            </a:r>
            <a:r>
              <a:rPr lang="zh-CN" altLang="en-US" dirty="0">
                <a:latin typeface="宋体" panose="02010600030101010101" pitchFamily="2" charset="-122"/>
                <a:ea typeface="宋体" panose="02010600030101010101" pitchFamily="2" charset="-122"/>
              </a:rPr>
              <a:t>处即可，如果有接入反吹气才可直接安装在皮托管固定法兰上。</a:t>
            </a:r>
            <a:endParaRPr lang="zh-CN" altLang="en-US" dirty="0">
              <a:latin typeface="宋体" panose="02010600030101010101" pitchFamily="2" charset="-122"/>
              <a:ea typeface="宋体" panose="02010600030101010101" pitchFamily="2" charset="-122"/>
            </a:endParaRPr>
          </a:p>
          <a:p>
            <a:pPr indent="720090">
              <a:lnSpc>
                <a:spcPct val="100000"/>
              </a:lnSpc>
            </a:pPr>
            <a:r>
              <a:rPr lang="zh-CN" altLang="en-US" dirty="0">
                <a:latin typeface="宋体" panose="02010600030101010101" pitchFamily="2" charset="-122"/>
                <a:ea typeface="宋体" panose="02010600030101010101" pitchFamily="2" charset="-122"/>
              </a:rPr>
              <a:t>皮托管伸入长度有</a:t>
            </a:r>
            <a:r>
              <a:rPr lang="en-US" altLang="zh-CN" dirty="0">
                <a:latin typeface="宋体" panose="02010600030101010101" pitchFamily="2" charset="-122"/>
                <a:ea typeface="宋体" panose="02010600030101010101" pitchFamily="2" charset="-122"/>
              </a:rPr>
              <a:t>300mm</a:t>
            </a:r>
            <a:r>
              <a:rPr lang="zh-CN" altLang="en-US" dirty="0">
                <a:latin typeface="宋体" panose="02010600030101010101" pitchFamily="2" charset="-122"/>
                <a:ea typeface="宋体" panose="02010600030101010101" pitchFamily="2" charset="-122"/>
              </a:rPr>
              <a:t>的调整范围，可对测量点的位置进行适当调整，在整个仪器运行正常稳定后，锁紧外套螺母。</a:t>
            </a:r>
            <a:endParaRPr lang="zh-CN" altLang="en-US" dirty="0">
              <a:latin typeface="宋体" panose="02010600030101010101" pitchFamily="2" charset="-122"/>
              <a:ea typeface="宋体" panose="02010600030101010101" pitchFamily="2" charset="-122"/>
            </a:endParaRPr>
          </a:p>
          <a:p>
            <a:endParaRPr lang="zh-CN" altLang="en-US" dirty="0"/>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48123F07-A749-425C-9E09-8D00CDFBBF2F}" type="slidenum">
              <a:rPr lang="zh-CN" altLang="en-US" smtClean="0"/>
            </a:fld>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宋体" panose="02010600030101010101" pitchFamily="2" charset="-122"/>
                <a:ea typeface="宋体" panose="02010600030101010101" pitchFamily="2" charset="-122"/>
              </a:rPr>
              <a:t>（</a:t>
            </a:r>
            <a:r>
              <a:rPr lang="en-US" altLang="zh-CN" dirty="0">
                <a:latin typeface="宋体" panose="02010600030101010101" pitchFamily="2" charset="-122"/>
                <a:ea typeface="宋体" panose="02010600030101010101" pitchFamily="2" charset="-122"/>
              </a:rPr>
              <a:t>3</a:t>
            </a:r>
            <a:r>
              <a:rPr lang="zh-CN" altLang="en-US" dirty="0">
                <a:latin typeface="宋体" panose="02010600030101010101" pitchFamily="2" charset="-122"/>
                <a:ea typeface="宋体" panose="02010600030101010101" pitchFamily="2" charset="-122"/>
              </a:rPr>
              <a:t>）气路连接</a:t>
            </a:r>
            <a:endParaRPr lang="zh-CN" altLang="en-US" dirty="0">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p:txBody>
          <a:bodyPr/>
          <a:lstStyle/>
          <a:p>
            <a:pPr indent="720090">
              <a:lnSpc>
                <a:spcPct val="100000"/>
              </a:lnSpc>
            </a:pPr>
            <a:r>
              <a:rPr lang="zh-CN" altLang="en-US" dirty="0">
                <a:latin typeface="宋体" panose="02010600030101010101" pitchFamily="2" charset="-122"/>
                <a:ea typeface="宋体" panose="02010600030101010101" pitchFamily="2" charset="-122"/>
              </a:rPr>
              <a:t>注意：在接入反吹气源前要检查反吹气源是否符合要求。</a:t>
            </a:r>
            <a:endParaRPr lang="zh-CN" altLang="en-US" dirty="0">
              <a:latin typeface="宋体" panose="02010600030101010101" pitchFamily="2" charset="-122"/>
              <a:ea typeface="宋体" panose="02010600030101010101" pitchFamily="2" charset="-122"/>
            </a:endParaRPr>
          </a:p>
          <a:p>
            <a:pPr indent="720090">
              <a:lnSpc>
                <a:spcPct val="100000"/>
              </a:lnSpc>
            </a:pPr>
            <a:r>
              <a:rPr lang="zh-CN" altLang="en-US" dirty="0">
                <a:latin typeface="宋体" panose="02010600030101010101" pitchFamily="2" charset="-122"/>
                <a:ea typeface="宋体" panose="02010600030101010101" pitchFamily="2" charset="-122"/>
              </a:rPr>
              <a:t>注意：气路连接要防止漏气和气管打折。</a:t>
            </a:r>
            <a:endParaRPr lang="zh-CN" altLang="en-US" dirty="0">
              <a:latin typeface="宋体" panose="02010600030101010101" pitchFamily="2" charset="-122"/>
              <a:ea typeface="宋体" panose="02010600030101010101" pitchFamily="2" charset="-122"/>
            </a:endParaRPr>
          </a:p>
          <a:p>
            <a:pPr indent="720090">
              <a:lnSpc>
                <a:spcPct val="100000"/>
              </a:lnSpc>
            </a:pPr>
            <a:r>
              <a:rPr lang="zh-CN" altLang="en-US" dirty="0">
                <a:latin typeface="宋体" panose="02010600030101010101" pitchFamily="2" charset="-122"/>
                <a:ea typeface="宋体" panose="02010600030101010101" pitchFamily="2" charset="-122"/>
              </a:rPr>
              <a:t>外接反吹气管和仪器内部的气管均为使用外径</a:t>
            </a:r>
            <a:r>
              <a:rPr lang="en-US" altLang="zh-CN" dirty="0">
                <a:latin typeface="宋体" panose="02010600030101010101" pitchFamily="2" charset="-122"/>
                <a:ea typeface="宋体" panose="02010600030101010101" pitchFamily="2" charset="-122"/>
              </a:rPr>
              <a:t>6mm</a:t>
            </a:r>
            <a:r>
              <a:rPr lang="zh-CN" altLang="en-US" dirty="0">
                <a:latin typeface="宋体" panose="02010600030101010101" pitchFamily="2" charset="-122"/>
                <a:ea typeface="宋体" panose="02010600030101010101" pitchFamily="2" charset="-122"/>
              </a:rPr>
              <a:t>内径</a:t>
            </a:r>
            <a:r>
              <a:rPr lang="en-US" altLang="zh-CN" dirty="0">
                <a:latin typeface="宋体" panose="02010600030101010101" pitchFamily="2" charset="-122"/>
                <a:ea typeface="宋体" panose="02010600030101010101" pitchFamily="2" charset="-122"/>
              </a:rPr>
              <a:t>4mm</a:t>
            </a:r>
            <a:r>
              <a:rPr lang="zh-CN" altLang="en-US" dirty="0">
                <a:latin typeface="宋体" panose="02010600030101010101" pitchFamily="2" charset="-122"/>
                <a:ea typeface="宋体" panose="02010600030101010101" pitchFamily="2" charset="-122"/>
              </a:rPr>
              <a:t>的软管，具体连接见电气连接图。</a:t>
            </a:r>
            <a:endParaRPr lang="zh-CN" altLang="en-US" dirty="0">
              <a:latin typeface="宋体" panose="02010600030101010101" pitchFamily="2" charset="-122"/>
              <a:ea typeface="宋体" panose="02010600030101010101" pitchFamily="2" charset="-122"/>
            </a:endParaRPr>
          </a:p>
          <a:p>
            <a:pPr indent="720090">
              <a:lnSpc>
                <a:spcPct val="100000"/>
              </a:lnSpc>
            </a:pPr>
            <a:r>
              <a:rPr lang="zh-CN" altLang="en-US" dirty="0">
                <a:latin typeface="宋体" panose="02010600030101010101" pitchFamily="2" charset="-122"/>
                <a:ea typeface="宋体" panose="02010600030101010101" pitchFamily="2" charset="-122"/>
              </a:rPr>
              <a:t>连接皮托管与压力传感器组之间的气管，皮托管正对气流的一端与</a:t>
            </a:r>
            <a:r>
              <a:rPr lang="en-US" altLang="zh-CN" dirty="0">
                <a:latin typeface="宋体" panose="02010600030101010101" pitchFamily="2" charset="-122"/>
                <a:ea typeface="宋体" panose="02010600030101010101" pitchFamily="2" charset="-122"/>
              </a:rPr>
              <a:t>H</a:t>
            </a:r>
            <a:r>
              <a:rPr lang="zh-CN" altLang="en-US" dirty="0">
                <a:latin typeface="宋体" panose="02010600030101010101" pitchFamily="2" charset="-122"/>
                <a:ea typeface="宋体" panose="02010600030101010101" pitchFamily="2" charset="-122"/>
              </a:rPr>
              <a:t>管（</a:t>
            </a:r>
            <a:r>
              <a:rPr lang="en-US" altLang="zh-CN" dirty="0">
                <a:latin typeface="宋体" panose="02010600030101010101" pitchFamily="2" charset="-122"/>
                <a:ea typeface="宋体" panose="02010600030101010101" pitchFamily="2" charset="-122"/>
              </a:rPr>
              <a:t>GH</a:t>
            </a:r>
            <a:r>
              <a:rPr lang="zh-CN" altLang="en-US" dirty="0">
                <a:latin typeface="宋体" panose="02010600030101010101" pitchFamily="2" charset="-122"/>
                <a:ea typeface="宋体" panose="02010600030101010101" pitchFamily="2" charset="-122"/>
              </a:rPr>
              <a:t>）相连接入迎风口，背对气流的一端与</a:t>
            </a:r>
            <a:r>
              <a:rPr lang="en-US" altLang="zh-CN" dirty="0">
                <a:latin typeface="宋体" panose="02010600030101010101" pitchFamily="2" charset="-122"/>
                <a:ea typeface="宋体" panose="02010600030101010101" pitchFamily="2" charset="-122"/>
              </a:rPr>
              <a:t>L</a:t>
            </a:r>
            <a:r>
              <a:rPr lang="zh-CN" altLang="en-US" dirty="0">
                <a:latin typeface="宋体" panose="02010600030101010101" pitchFamily="2" charset="-122"/>
                <a:ea typeface="宋体" panose="02010600030101010101" pitchFamily="2" charset="-122"/>
              </a:rPr>
              <a:t>管（</a:t>
            </a:r>
            <a:r>
              <a:rPr lang="en-US" altLang="zh-CN" dirty="0">
                <a:latin typeface="宋体" panose="02010600030101010101" pitchFamily="2" charset="-122"/>
                <a:ea typeface="宋体" panose="02010600030101010101" pitchFamily="2" charset="-122"/>
              </a:rPr>
              <a:t>GL</a:t>
            </a:r>
            <a:r>
              <a:rPr lang="zh-CN" altLang="en-US" dirty="0">
                <a:latin typeface="宋体" panose="02010600030101010101" pitchFamily="2" charset="-122"/>
                <a:ea typeface="宋体" panose="02010600030101010101" pitchFamily="2" charset="-122"/>
              </a:rPr>
              <a:t>）相连接入背风口，千万不要接反。连接时需要拧紧管接头螺母，以保证接头和气管可靠密封连接。气管要截成合适的长度，防止气管打折。反吹气管接入箱体上的吹扫气接头。</a:t>
            </a:r>
            <a:endParaRPr lang="zh-CN" altLang="en-US" dirty="0">
              <a:latin typeface="宋体" panose="02010600030101010101" pitchFamily="2" charset="-122"/>
              <a:ea typeface="宋体" panose="02010600030101010101" pitchFamily="2" charset="-122"/>
            </a:endParaRPr>
          </a:p>
          <a:p>
            <a:endParaRPr lang="zh-CN" altLang="en-US" dirty="0"/>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48123F07-A749-425C-9E09-8D00CDFBBF2F}" type="slidenum">
              <a:rPr lang="zh-CN" altLang="en-US" smtClean="0"/>
            </a:fld>
            <a:endParaRPr lang="zh-CN"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宋体" panose="02010600030101010101" pitchFamily="2" charset="-122"/>
                <a:ea typeface="宋体" panose="02010600030101010101" pitchFamily="2" charset="-122"/>
              </a:rPr>
              <a:t>（</a:t>
            </a:r>
            <a:r>
              <a:rPr lang="en-US" altLang="zh-CN" dirty="0">
                <a:latin typeface="宋体" panose="02010600030101010101" pitchFamily="2" charset="-122"/>
                <a:ea typeface="宋体" panose="02010600030101010101" pitchFamily="2" charset="-122"/>
              </a:rPr>
              <a:t>4</a:t>
            </a:r>
            <a:r>
              <a:rPr lang="zh-CN" altLang="en-US" dirty="0">
                <a:latin typeface="宋体" panose="02010600030101010101" pitchFamily="2" charset="-122"/>
                <a:ea typeface="宋体" panose="02010600030101010101" pitchFamily="2" charset="-122"/>
              </a:rPr>
              <a:t>）电路连接</a:t>
            </a:r>
            <a:endParaRPr lang="zh-CN" altLang="en-US" dirty="0">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a:xfrm>
            <a:off x="838200" y="1544715"/>
            <a:ext cx="10515600" cy="4632248"/>
          </a:xfrm>
        </p:spPr>
        <p:txBody>
          <a:bodyPr>
            <a:normAutofit fontScale="85000" lnSpcReduction="10000"/>
          </a:bodyPr>
          <a:lstStyle/>
          <a:p>
            <a:pPr indent="720090">
              <a:lnSpc>
                <a:spcPct val="120000"/>
              </a:lnSpc>
            </a:pPr>
            <a:r>
              <a:rPr lang="zh-CN" altLang="en-US" dirty="0">
                <a:latin typeface="宋体" panose="02010600030101010101" pitchFamily="2" charset="-122"/>
                <a:ea typeface="宋体" panose="02010600030101010101" pitchFamily="2" charset="-122"/>
              </a:rPr>
              <a:t>接入的</a:t>
            </a:r>
            <a:r>
              <a:rPr lang="en-US" altLang="zh-CN" dirty="0">
                <a:latin typeface="宋体" panose="02010600030101010101" pitchFamily="2" charset="-122"/>
                <a:ea typeface="宋体" panose="02010600030101010101" pitchFamily="2" charset="-122"/>
              </a:rPr>
              <a:t>220VAC</a:t>
            </a:r>
            <a:r>
              <a:rPr lang="zh-CN" altLang="en-US" dirty="0">
                <a:latin typeface="宋体" panose="02010600030101010101" pitchFamily="2" charset="-122"/>
                <a:ea typeface="宋体" panose="02010600030101010101" pitchFamily="2" charset="-122"/>
              </a:rPr>
              <a:t>电源线和信号线缆均采用压线端子，本机电源采用</a:t>
            </a:r>
            <a:r>
              <a:rPr lang="en-US" altLang="zh-CN" dirty="0">
                <a:latin typeface="宋体" panose="02010600030101010101" pitchFamily="2" charset="-122"/>
                <a:ea typeface="宋体" panose="02010600030101010101" pitchFamily="2" charset="-122"/>
              </a:rPr>
              <a:t>220VAC;</a:t>
            </a:r>
            <a:r>
              <a:rPr lang="zh-CN" altLang="en-US" dirty="0">
                <a:latin typeface="宋体" panose="02010600030101010101" pitchFamily="2" charset="-122"/>
                <a:ea typeface="宋体" panose="02010600030101010101" pitchFamily="2" charset="-122"/>
              </a:rPr>
              <a:t>输出为</a:t>
            </a:r>
            <a:r>
              <a:rPr lang="en-US" altLang="zh-CN" dirty="0">
                <a:latin typeface="宋体" panose="02010600030101010101" pitchFamily="2" charset="-122"/>
                <a:ea typeface="宋体" panose="02010600030101010101" pitchFamily="2" charset="-122"/>
              </a:rPr>
              <a:t>4</a:t>
            </a:r>
            <a:r>
              <a:rPr lang="zh-CN" altLang="en-US" dirty="0">
                <a:latin typeface="宋体" panose="02010600030101010101" pitchFamily="2" charset="-122"/>
                <a:ea typeface="宋体" panose="02010600030101010101" pitchFamily="2" charset="-122"/>
              </a:rPr>
              <a:t>路有源</a:t>
            </a:r>
            <a:r>
              <a:rPr lang="en-US" altLang="zh-CN" dirty="0">
                <a:latin typeface="宋体" panose="02010600030101010101" pitchFamily="2" charset="-122"/>
                <a:ea typeface="宋体" panose="02010600030101010101" pitchFamily="2" charset="-122"/>
              </a:rPr>
              <a:t>4-20mA</a:t>
            </a:r>
            <a:r>
              <a:rPr lang="zh-CN" altLang="en-US" dirty="0">
                <a:latin typeface="宋体" panose="02010600030101010101" pitchFamily="2" charset="-122"/>
                <a:ea typeface="宋体" panose="02010600030101010101" pitchFamily="2" charset="-122"/>
              </a:rPr>
              <a:t>信号。具体接线参见总体电气接线图和有源输出方式接线图。</a:t>
            </a:r>
            <a:endParaRPr lang="zh-CN" altLang="en-US" dirty="0">
              <a:latin typeface="宋体" panose="02010600030101010101" pitchFamily="2" charset="-122"/>
              <a:ea typeface="宋体" panose="02010600030101010101" pitchFamily="2" charset="-122"/>
            </a:endParaRPr>
          </a:p>
          <a:p>
            <a:pPr indent="720090">
              <a:lnSpc>
                <a:spcPct val="120000"/>
              </a:lnSpc>
            </a:pPr>
            <a:r>
              <a:rPr lang="zh-CN" altLang="en-US" dirty="0">
                <a:latin typeface="宋体" panose="02010600030101010101" pitchFamily="2" charset="-122"/>
                <a:ea typeface="宋体" panose="02010600030101010101" pitchFamily="2" charset="-122"/>
              </a:rPr>
              <a:t>注意：在接线前要确保电源关闭，在接线时要注意极性和线序。</a:t>
            </a:r>
            <a:endParaRPr lang="zh-CN" altLang="en-US" dirty="0">
              <a:latin typeface="宋体" panose="02010600030101010101" pitchFamily="2" charset="-122"/>
              <a:ea typeface="宋体" panose="02010600030101010101" pitchFamily="2" charset="-122"/>
            </a:endParaRPr>
          </a:p>
          <a:p>
            <a:pPr indent="720090">
              <a:lnSpc>
                <a:spcPct val="120000"/>
              </a:lnSpc>
            </a:pPr>
            <a:r>
              <a:rPr lang="en-US" altLang="zh-CN" dirty="0">
                <a:latin typeface="宋体" panose="02010600030101010101" pitchFamily="2" charset="-122"/>
                <a:ea typeface="宋体" panose="02010600030101010101" pitchFamily="2" charset="-122"/>
              </a:rPr>
              <a:t>A</a:t>
            </a:r>
            <a:r>
              <a:rPr lang="zh-CN" altLang="en-US" dirty="0">
                <a:latin typeface="宋体" panose="02010600030101010101" pitchFamily="2" charset="-122"/>
                <a:ea typeface="宋体" panose="02010600030101010101" pitchFamily="2" charset="-122"/>
              </a:rPr>
              <a:t>、连接热电阻的三根引线的端子插入图中的端子插座里。</a:t>
            </a:r>
            <a:endParaRPr lang="zh-CN" altLang="en-US" dirty="0">
              <a:latin typeface="宋体" panose="02010600030101010101" pitchFamily="2" charset="-122"/>
              <a:ea typeface="宋体" panose="02010600030101010101" pitchFamily="2" charset="-122"/>
            </a:endParaRPr>
          </a:p>
          <a:p>
            <a:pPr indent="720090">
              <a:lnSpc>
                <a:spcPct val="120000"/>
              </a:lnSpc>
            </a:pPr>
            <a:r>
              <a:rPr lang="en-US" altLang="zh-CN" dirty="0">
                <a:latin typeface="宋体" panose="02010600030101010101" pitchFamily="2" charset="-122"/>
                <a:ea typeface="宋体" panose="02010600030101010101" pitchFamily="2" charset="-122"/>
              </a:rPr>
              <a:t>B</a:t>
            </a:r>
            <a:r>
              <a:rPr lang="zh-CN" altLang="en-US" dirty="0">
                <a:latin typeface="宋体" panose="02010600030101010101" pitchFamily="2" charset="-122"/>
                <a:ea typeface="宋体" panose="02010600030101010101" pitchFamily="2" charset="-122"/>
              </a:rPr>
              <a:t>、外部输出信号电缆接线：外部电缆需要</a:t>
            </a:r>
            <a:r>
              <a:rPr lang="en-US" altLang="zh-CN" dirty="0">
                <a:latin typeface="宋体" panose="02010600030101010101" pitchFamily="2" charset="-122"/>
                <a:ea typeface="宋体" panose="02010600030101010101" pitchFamily="2" charset="-122"/>
              </a:rPr>
              <a:t>6</a:t>
            </a:r>
            <a:r>
              <a:rPr lang="zh-CN" altLang="en-US" dirty="0">
                <a:latin typeface="宋体" panose="02010600030101010101" pitchFamily="2" charset="-122"/>
                <a:ea typeface="宋体" panose="02010600030101010101" pitchFamily="2" charset="-122"/>
              </a:rPr>
              <a:t>芯线缆，按有源输出接线方式（见下页有源输出接线方式图）把对应的线缆分别连接信号地、温度</a:t>
            </a:r>
            <a:r>
              <a:rPr lang="en-US" altLang="zh-CN" dirty="0">
                <a:latin typeface="宋体" panose="02010600030101010101" pitchFamily="2" charset="-122"/>
                <a:ea typeface="宋体" panose="02010600030101010101" pitchFamily="2" charset="-122"/>
              </a:rPr>
              <a:t>t</a:t>
            </a:r>
            <a:r>
              <a:rPr lang="zh-CN" altLang="en-US" dirty="0">
                <a:latin typeface="宋体" panose="02010600030101010101" pitchFamily="2" charset="-122"/>
                <a:ea typeface="宋体" panose="02010600030101010101" pitchFamily="2" charset="-122"/>
              </a:rPr>
              <a:t>、压力</a:t>
            </a:r>
            <a:r>
              <a:rPr lang="en-US" altLang="zh-CN" dirty="0">
                <a:latin typeface="宋体" panose="02010600030101010101" pitchFamily="2" charset="-122"/>
                <a:ea typeface="宋体" panose="02010600030101010101" pitchFamily="2" charset="-122"/>
              </a:rPr>
              <a:t>P</a:t>
            </a:r>
            <a:r>
              <a:rPr lang="zh-CN" altLang="en-US" dirty="0">
                <a:latin typeface="宋体" panose="02010600030101010101" pitchFamily="2" charset="-122"/>
                <a:ea typeface="宋体" panose="02010600030101010101" pitchFamily="2" charset="-122"/>
              </a:rPr>
              <a:t>、动压</a:t>
            </a:r>
            <a:r>
              <a:rPr lang="en-US" altLang="zh-CN" dirty="0">
                <a:latin typeface="宋体" panose="02010600030101010101" pitchFamily="2" charset="-122"/>
                <a:ea typeface="宋体" panose="02010600030101010101" pitchFamily="2" charset="-122"/>
              </a:rPr>
              <a:t>DP</a:t>
            </a:r>
            <a:r>
              <a:rPr lang="zh-CN" altLang="en-US" dirty="0">
                <a:latin typeface="宋体" panose="02010600030101010101" pitchFamily="2" charset="-122"/>
                <a:ea typeface="宋体" panose="02010600030101010101" pitchFamily="2" charset="-122"/>
              </a:rPr>
              <a:t>和流速</a:t>
            </a:r>
            <a:r>
              <a:rPr lang="en-US" altLang="zh-CN" dirty="0">
                <a:latin typeface="宋体" panose="02010600030101010101" pitchFamily="2" charset="-122"/>
                <a:ea typeface="宋体" panose="02010600030101010101" pitchFamily="2" charset="-122"/>
              </a:rPr>
              <a:t>V</a:t>
            </a:r>
            <a:r>
              <a:rPr lang="zh-CN" altLang="en-US" dirty="0">
                <a:latin typeface="宋体" panose="02010600030101010101" pitchFamily="2" charset="-122"/>
                <a:ea typeface="宋体" panose="02010600030101010101" pitchFamily="2" charset="-122"/>
              </a:rPr>
              <a:t>的</a:t>
            </a:r>
            <a:r>
              <a:rPr lang="en-US" altLang="zh-CN" dirty="0">
                <a:latin typeface="宋体" panose="02010600030101010101" pitchFamily="2" charset="-122"/>
                <a:ea typeface="宋体" panose="02010600030101010101" pitchFamily="2" charset="-122"/>
              </a:rPr>
              <a:t>4~20mA</a:t>
            </a:r>
            <a:r>
              <a:rPr lang="zh-CN" altLang="en-US" dirty="0">
                <a:latin typeface="宋体" panose="02010600030101010101" pitchFamily="2" charset="-122"/>
                <a:ea typeface="宋体" panose="02010600030101010101" pitchFamily="2" charset="-122"/>
              </a:rPr>
              <a:t>输出信号的端子插头里，拧紧固定螺钉，然后依次插入对应的插座内。完成接线后拧紧防水接头固定好电缆。</a:t>
            </a:r>
            <a:endParaRPr lang="zh-CN" altLang="en-US" dirty="0">
              <a:latin typeface="宋体" panose="02010600030101010101" pitchFamily="2" charset="-122"/>
              <a:ea typeface="宋体" panose="02010600030101010101" pitchFamily="2" charset="-122"/>
            </a:endParaRPr>
          </a:p>
          <a:p>
            <a:pPr indent="720090">
              <a:lnSpc>
                <a:spcPct val="120000"/>
              </a:lnSpc>
            </a:pPr>
            <a:r>
              <a:rPr lang="en-US" altLang="zh-CN" dirty="0">
                <a:latin typeface="宋体" panose="02010600030101010101" pitchFamily="2" charset="-122"/>
                <a:ea typeface="宋体" panose="02010600030101010101" pitchFamily="2" charset="-122"/>
              </a:rPr>
              <a:t>C</a:t>
            </a:r>
            <a:r>
              <a:rPr lang="zh-CN" altLang="en-US" dirty="0">
                <a:latin typeface="宋体" panose="02010600030101010101" pitchFamily="2" charset="-122"/>
                <a:ea typeface="宋体" panose="02010600030101010101" pitchFamily="2" charset="-122"/>
              </a:rPr>
              <a:t>、在确定电源关闭后，按照图示的线序把</a:t>
            </a:r>
            <a:r>
              <a:rPr lang="en-US" altLang="zh-CN" dirty="0">
                <a:latin typeface="宋体" panose="02010600030101010101" pitchFamily="2" charset="-122"/>
                <a:ea typeface="宋体" panose="02010600030101010101" pitchFamily="2" charset="-122"/>
              </a:rPr>
              <a:t>220VAC</a:t>
            </a:r>
            <a:r>
              <a:rPr lang="zh-CN" altLang="en-US" dirty="0">
                <a:latin typeface="宋体" panose="02010600030101010101" pitchFamily="2" charset="-122"/>
                <a:ea typeface="宋体" panose="02010600030101010101" pitchFamily="2" charset="-122"/>
              </a:rPr>
              <a:t>三芯电源线接入端子。</a:t>
            </a:r>
            <a:endParaRPr lang="zh-CN" altLang="en-US" dirty="0">
              <a:latin typeface="宋体" panose="02010600030101010101" pitchFamily="2" charset="-122"/>
              <a:ea typeface="宋体" panose="02010600030101010101" pitchFamily="2" charset="-122"/>
            </a:endParaRPr>
          </a:p>
          <a:p>
            <a:endParaRPr lang="zh-CN" altLang="en-US" dirty="0"/>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48123F07-A749-425C-9E09-8D00CDFBBF2F}" type="slidenum">
              <a:rPr lang="zh-CN" altLang="en-US" smtClean="0"/>
            </a:fld>
            <a:endParaRPr lang="zh-CN"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48123F07-A749-425C-9E09-8D00CDFBBF2F}" type="slidenum">
              <a:rPr lang="zh-CN" altLang="en-US" smtClean="0"/>
            </a:fld>
            <a:endParaRPr lang="zh-CN" altLang="en-US"/>
          </a:p>
        </p:txBody>
      </p:sp>
      <p:pic>
        <p:nvPicPr>
          <p:cNvPr id="8194" name="Picture 2"/>
          <p:cNvPicPr>
            <a:picLocks noChangeAspect="1" noChangeArrowheads="1"/>
          </p:cNvPicPr>
          <p:nvPr/>
        </p:nvPicPr>
        <p:blipFill>
          <a:blip r:embed="rId1">
            <a:extLst>
              <a:ext uri="{28A0092B-C50C-407E-A947-70E740481C1C}">
                <a14:useLocalDpi xmlns:a14="http://schemas.microsoft.com/office/drawing/2010/main" val="0"/>
              </a:ext>
            </a:extLst>
          </a:blip>
          <a:srcRect l="28764" t="20792" r="46191" b="17491"/>
          <a:stretch>
            <a:fillRect/>
          </a:stretch>
        </p:blipFill>
        <p:spPr bwMode="auto">
          <a:xfrm>
            <a:off x="3489568" y="65442"/>
            <a:ext cx="4873239" cy="6290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矩形 5"/>
          <p:cNvSpPr/>
          <p:nvPr/>
        </p:nvSpPr>
        <p:spPr>
          <a:xfrm>
            <a:off x="8702433" y="5552528"/>
            <a:ext cx="1800493" cy="369332"/>
          </a:xfrm>
          <a:prstGeom prst="rect">
            <a:avLst/>
          </a:prstGeom>
        </p:spPr>
        <p:txBody>
          <a:bodyPr wrap="none">
            <a:spAutoFit/>
          </a:bodyPr>
          <a:lstStyle/>
          <a:p>
            <a:r>
              <a:rPr lang="zh-CN" altLang="en-US" dirty="0"/>
              <a:t>总体电气连接图</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48123F07-A749-425C-9E09-8D00CDFBBF2F}" type="slidenum">
              <a:rPr lang="zh-CN" altLang="en-US" smtClean="0"/>
            </a:fld>
            <a:endParaRPr lang="zh-CN" altLang="en-US"/>
          </a:p>
        </p:txBody>
      </p:sp>
      <p:pic>
        <p:nvPicPr>
          <p:cNvPr id="9218" name="Picture 2"/>
          <p:cNvPicPr>
            <a:picLocks noChangeAspect="1" noChangeArrowheads="1"/>
          </p:cNvPicPr>
          <p:nvPr/>
        </p:nvPicPr>
        <p:blipFill>
          <a:blip r:embed="rId1">
            <a:extLst>
              <a:ext uri="{28A0092B-C50C-407E-A947-70E740481C1C}">
                <a14:useLocalDpi xmlns:a14="http://schemas.microsoft.com/office/drawing/2010/main" val="0"/>
              </a:ext>
            </a:extLst>
          </a:blip>
          <a:srcRect l="25864" t="17343" r="24245" b="32266"/>
          <a:stretch>
            <a:fillRect/>
          </a:stretch>
        </p:blipFill>
        <p:spPr bwMode="auto">
          <a:xfrm>
            <a:off x="542498" y="590689"/>
            <a:ext cx="10811302" cy="5002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矩形 5"/>
          <p:cNvSpPr/>
          <p:nvPr/>
        </p:nvSpPr>
        <p:spPr>
          <a:xfrm>
            <a:off x="4503256" y="5789975"/>
            <a:ext cx="3185487" cy="369332"/>
          </a:xfrm>
          <a:prstGeom prst="rect">
            <a:avLst/>
          </a:prstGeom>
        </p:spPr>
        <p:txBody>
          <a:bodyPr wrap="none">
            <a:spAutoFit/>
          </a:bodyPr>
          <a:lstStyle/>
          <a:p>
            <a:r>
              <a:rPr lang="zh-CN" altLang="en-US" dirty="0"/>
              <a:t>有源输出转换电压信号接线图</a:t>
            </a:r>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宋体" panose="02010600030101010101" pitchFamily="2" charset="-122"/>
                <a:ea typeface="宋体" panose="02010600030101010101" pitchFamily="2" charset="-122"/>
              </a:rPr>
              <a:t>六、操作和设定</a:t>
            </a:r>
            <a:endParaRPr lang="zh-CN" altLang="en-US" dirty="0">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a:xfrm>
            <a:off x="838200" y="1825625"/>
            <a:ext cx="10515600" cy="1956262"/>
          </a:xfrm>
        </p:spPr>
        <p:txBody>
          <a:bodyPr>
            <a:normAutofit lnSpcReduction="10000"/>
          </a:bodyPr>
          <a:lstStyle/>
          <a:p>
            <a:pPr indent="720090">
              <a:lnSpc>
                <a:spcPct val="100000"/>
              </a:lnSpc>
            </a:pPr>
            <a:r>
              <a:rPr lang="zh-CN" altLang="en-US" sz="2400" dirty="0">
                <a:latin typeface="宋体" panose="02010600030101010101" pitchFamily="2" charset="-122"/>
                <a:ea typeface="宋体" panose="02010600030101010101" pitchFamily="2" charset="-122"/>
              </a:rPr>
              <a:t>在完成气源、气路和电气连接并检查无误后，就可以给仪器上电并接通气源使仪器正常运行。上电后，仪器自动开始进行皮托管反吹和动压流速校零动作，两路反吹电磁阀和校零电磁阀依次动作，整个持续时间约</a:t>
            </a:r>
            <a:r>
              <a:rPr lang="en-US" altLang="zh-CN" sz="2400" dirty="0">
                <a:latin typeface="宋体" panose="02010600030101010101" pitchFamily="2" charset="-122"/>
                <a:ea typeface="宋体" panose="02010600030101010101" pitchFamily="2" charset="-122"/>
              </a:rPr>
              <a:t>10</a:t>
            </a:r>
            <a:r>
              <a:rPr lang="zh-CN" altLang="en-US" sz="2400" dirty="0">
                <a:latin typeface="宋体" panose="02010600030101010101" pitchFamily="2" charset="-122"/>
                <a:ea typeface="宋体" panose="02010600030101010101" pitchFamily="2" charset="-122"/>
              </a:rPr>
              <a:t>秒钟。 </a:t>
            </a:r>
            <a:r>
              <a:rPr lang="en-US" altLang="zh-CN" sz="2400" dirty="0">
                <a:latin typeface="宋体" panose="02010600030101010101" pitchFamily="2" charset="-122"/>
                <a:ea typeface="宋体" panose="02010600030101010101" pitchFamily="2" charset="-122"/>
              </a:rPr>
              <a:t>10</a:t>
            </a:r>
            <a:r>
              <a:rPr lang="zh-CN" altLang="en-US" sz="2400" dirty="0">
                <a:latin typeface="宋体" panose="02010600030101010101" pitchFamily="2" charset="-122"/>
                <a:ea typeface="宋体" panose="02010600030101010101" pitchFamily="2" charset="-122"/>
              </a:rPr>
              <a:t>秒后，通过显示切换按键分别查看烟气流速（</a:t>
            </a:r>
            <a:r>
              <a:rPr lang="en-US" altLang="zh-CN" sz="2400" dirty="0">
                <a:latin typeface="宋体" panose="02010600030101010101" pitchFamily="2" charset="-122"/>
                <a:ea typeface="宋体" panose="02010600030101010101" pitchFamily="2" charset="-122"/>
              </a:rPr>
              <a:t>V</a:t>
            </a:r>
            <a:r>
              <a:rPr lang="zh-CN" altLang="en-US" sz="2400" dirty="0">
                <a:latin typeface="宋体" panose="02010600030101010101" pitchFamily="2" charset="-122"/>
                <a:ea typeface="宋体" panose="02010600030101010101" pitchFamily="2" charset="-122"/>
              </a:rPr>
              <a:t>）、温度（</a:t>
            </a:r>
            <a:r>
              <a:rPr lang="en-US" altLang="zh-CN" sz="2400" dirty="0">
                <a:latin typeface="宋体" panose="02010600030101010101" pitchFamily="2" charset="-122"/>
                <a:ea typeface="宋体" panose="02010600030101010101" pitchFamily="2" charset="-122"/>
              </a:rPr>
              <a:t>T</a:t>
            </a:r>
            <a:r>
              <a:rPr lang="zh-CN" altLang="en-US" sz="2400" dirty="0">
                <a:latin typeface="宋体" panose="02010600030101010101" pitchFamily="2" charset="-122"/>
                <a:ea typeface="宋体" panose="02010600030101010101" pitchFamily="2" charset="-122"/>
              </a:rPr>
              <a:t>）、绝对压力（</a:t>
            </a:r>
            <a:r>
              <a:rPr lang="en-US" altLang="zh-CN" sz="2400" dirty="0">
                <a:latin typeface="宋体" panose="02010600030101010101" pitchFamily="2" charset="-122"/>
                <a:ea typeface="宋体" panose="02010600030101010101" pitchFamily="2" charset="-122"/>
              </a:rPr>
              <a:t>P</a:t>
            </a:r>
            <a:r>
              <a:rPr lang="zh-CN" altLang="en-US" sz="2400" dirty="0">
                <a:latin typeface="宋体" panose="02010600030101010101" pitchFamily="2" charset="-122"/>
                <a:ea typeface="宋体" panose="02010600030101010101" pitchFamily="2" charset="-122"/>
              </a:rPr>
              <a:t>）、烟气动压（</a:t>
            </a:r>
            <a:r>
              <a:rPr lang="en-US" altLang="zh-CN" sz="2400" dirty="0">
                <a:latin typeface="宋体" panose="02010600030101010101" pitchFamily="2" charset="-122"/>
                <a:ea typeface="宋体" panose="02010600030101010101" pitchFamily="2" charset="-122"/>
              </a:rPr>
              <a:t>DP</a:t>
            </a:r>
            <a:r>
              <a:rPr lang="zh-CN" altLang="en-US" sz="2400" dirty="0">
                <a:latin typeface="宋体" panose="02010600030101010101" pitchFamily="2" charset="-122"/>
                <a:ea typeface="宋体" panose="02010600030101010101" pitchFamily="2" charset="-122"/>
              </a:rPr>
              <a:t>）和调整系数（</a:t>
            </a:r>
            <a:r>
              <a:rPr lang="en-US" altLang="zh-CN" sz="2400" dirty="0">
                <a:latin typeface="宋体" panose="02010600030101010101" pitchFamily="2" charset="-122"/>
                <a:ea typeface="宋体" panose="02010600030101010101" pitchFamily="2" charset="-122"/>
              </a:rPr>
              <a:t>Δ</a:t>
            </a:r>
            <a:r>
              <a:rPr lang="zh-CN" altLang="en-US" sz="2400" dirty="0">
                <a:latin typeface="宋体" panose="02010600030101010101" pitchFamily="2" charset="-122"/>
                <a:ea typeface="宋体" panose="02010600030101010101" pitchFamily="2" charset="-122"/>
              </a:rPr>
              <a:t>）的数据，参见数据显示界面图</a:t>
            </a:r>
            <a:r>
              <a:rPr lang="zh-CN" altLang="en-US" dirty="0">
                <a:latin typeface="宋体" panose="02010600030101010101" pitchFamily="2" charset="-122"/>
                <a:ea typeface="宋体" panose="02010600030101010101" pitchFamily="2" charset="-122"/>
              </a:rPr>
              <a:t>。</a:t>
            </a:r>
            <a:endParaRPr lang="zh-CN" altLang="en-US" dirty="0">
              <a:latin typeface="宋体" panose="02010600030101010101" pitchFamily="2" charset="-122"/>
              <a:ea typeface="宋体" panose="02010600030101010101" pitchFamily="2" charset="-122"/>
            </a:endParaRPr>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48123F07-A749-425C-9E09-8D00CDFBBF2F}" type="slidenum">
              <a:rPr lang="zh-CN" altLang="en-US" smtClean="0"/>
            </a:fld>
            <a:endParaRPr lang="zh-CN" altLang="en-US"/>
          </a:p>
        </p:txBody>
      </p:sp>
      <p:pic>
        <p:nvPicPr>
          <p:cNvPr id="10245" name="Picture 5"/>
          <p:cNvPicPr>
            <a:picLocks noChangeAspect="1" noChangeArrowheads="1"/>
          </p:cNvPicPr>
          <p:nvPr/>
        </p:nvPicPr>
        <p:blipFill>
          <a:blip r:embed="rId1">
            <a:extLst>
              <a:ext uri="{28A0092B-C50C-407E-A947-70E740481C1C}">
                <a14:useLocalDpi xmlns:a14="http://schemas.microsoft.com/office/drawing/2010/main" val="0"/>
              </a:ext>
            </a:extLst>
          </a:blip>
          <a:srcRect l="55017" t="38545" r="18213" b="39647"/>
          <a:stretch>
            <a:fillRect/>
          </a:stretch>
        </p:blipFill>
        <p:spPr bwMode="auto">
          <a:xfrm>
            <a:off x="4014330" y="3916824"/>
            <a:ext cx="4139070" cy="1715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矩形 9"/>
          <p:cNvSpPr/>
          <p:nvPr/>
        </p:nvSpPr>
        <p:spPr>
          <a:xfrm>
            <a:off x="5115854" y="5720543"/>
            <a:ext cx="1800493" cy="369332"/>
          </a:xfrm>
          <a:prstGeom prst="rect">
            <a:avLst/>
          </a:prstGeom>
        </p:spPr>
        <p:txBody>
          <a:bodyPr wrap="none">
            <a:spAutoFit/>
          </a:bodyPr>
          <a:lstStyle/>
          <a:p>
            <a:r>
              <a:rPr lang="zh-CN" altLang="en-US" dirty="0"/>
              <a:t>数据显示界面图</a:t>
            </a:r>
            <a:endParaRPr lang="zh-C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727969"/>
            <a:ext cx="10515600" cy="2459114"/>
          </a:xfrm>
        </p:spPr>
        <p:txBody>
          <a:bodyPr/>
          <a:lstStyle/>
          <a:p>
            <a:r>
              <a:rPr lang="zh-CN" altLang="en-US" sz="2400" dirty="0"/>
              <a:t>反吹时间的设定：</a:t>
            </a:r>
            <a:endParaRPr lang="zh-CN" altLang="en-US" sz="2400" dirty="0"/>
          </a:p>
          <a:p>
            <a:pPr indent="720090">
              <a:lnSpc>
                <a:spcPct val="100000"/>
              </a:lnSpc>
            </a:pPr>
            <a:r>
              <a:rPr lang="zh-CN" altLang="en-US" sz="2400" dirty="0"/>
              <a:t> 出厂的反吹间隔时间设定为</a:t>
            </a:r>
            <a:r>
              <a:rPr lang="en-US" altLang="zh-CN" sz="2400" dirty="0"/>
              <a:t>4</a:t>
            </a:r>
            <a:r>
              <a:rPr lang="zh-CN" altLang="en-US" sz="2400" dirty="0"/>
              <a:t>小时，如需要根据现场情况和条件对皮托管反吹的频率进行调整可按照下面说明操作。拧开面板</a:t>
            </a:r>
            <a:r>
              <a:rPr lang="en-US" altLang="zh-CN" sz="2400" dirty="0"/>
              <a:t>4</a:t>
            </a:r>
            <a:r>
              <a:rPr lang="zh-CN" altLang="en-US" sz="2400" dirty="0"/>
              <a:t>个螺钉，打开信号控制处理器的面板，在</a:t>
            </a:r>
            <a:r>
              <a:rPr lang="en-US" altLang="zh-CN" sz="2400" dirty="0"/>
              <a:t>PCB</a:t>
            </a:r>
            <a:r>
              <a:rPr lang="zh-CN" altLang="en-US" sz="2400" dirty="0"/>
              <a:t>板上位于液晶屏的右上方有一排</a:t>
            </a:r>
            <a:r>
              <a:rPr lang="en-US" altLang="zh-CN" sz="2400" dirty="0"/>
              <a:t>6</a:t>
            </a:r>
            <a:r>
              <a:rPr lang="zh-CN" altLang="en-US" sz="2400" dirty="0"/>
              <a:t>位双端子排，可通过跳线帽插入对应的端子对皮托管反吹的间隔时间进行</a:t>
            </a:r>
            <a:r>
              <a:rPr lang="en-US" altLang="zh-CN" sz="2400" dirty="0"/>
              <a:t>1</a:t>
            </a:r>
            <a:r>
              <a:rPr lang="zh-CN" altLang="en-US" sz="2400" dirty="0"/>
              <a:t>、</a:t>
            </a:r>
            <a:r>
              <a:rPr lang="en-US" altLang="zh-CN" sz="2400" dirty="0"/>
              <a:t>2</a:t>
            </a:r>
            <a:r>
              <a:rPr lang="zh-CN" altLang="en-US" sz="2400" dirty="0"/>
              <a:t>、</a:t>
            </a:r>
            <a:r>
              <a:rPr lang="en-US" altLang="zh-CN" sz="2400" dirty="0"/>
              <a:t>4</a:t>
            </a:r>
            <a:r>
              <a:rPr lang="zh-CN" altLang="en-US" sz="2400" dirty="0"/>
              <a:t>小时和</a:t>
            </a:r>
            <a:r>
              <a:rPr lang="en-US" altLang="zh-CN" sz="2400" dirty="0"/>
              <a:t>10</a:t>
            </a:r>
            <a:r>
              <a:rPr lang="zh-CN" altLang="en-US" sz="2400" dirty="0"/>
              <a:t>分钟或不反吹的设定，具体见下图。</a:t>
            </a:r>
            <a:endParaRPr lang="zh-CN" altLang="en-US" sz="2400" dirty="0"/>
          </a:p>
          <a:p>
            <a:endParaRPr lang="zh-CN" altLang="en-US" dirty="0"/>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48123F07-A749-425C-9E09-8D00CDFBBF2F}" type="slidenum">
              <a:rPr lang="zh-CN" altLang="en-US" smtClean="0"/>
            </a:fld>
            <a:endParaRPr lang="zh-CN" altLang="en-US"/>
          </a:p>
        </p:txBody>
      </p:sp>
      <p:sp>
        <p:nvSpPr>
          <p:cNvPr id="6" name="Rectangle 324"/>
          <p:cNvSpPr>
            <a:spLocks noChangeArrowheads="1"/>
          </p:cNvSpPr>
          <p:nvPr/>
        </p:nvSpPr>
        <p:spPr bwMode="auto">
          <a:xfrm>
            <a:off x="2057400" y="3045039"/>
            <a:ext cx="703654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endParaRPr lang="zh-CN" altLang="en-US"/>
          </a:p>
        </p:txBody>
      </p:sp>
      <p:grpSp>
        <p:nvGrpSpPr>
          <p:cNvPr id="7" name="Group 1"/>
          <p:cNvGrpSpPr>
            <a:grpSpLocks noChangeAspect="1"/>
          </p:cNvGrpSpPr>
          <p:nvPr/>
        </p:nvGrpSpPr>
        <p:grpSpPr bwMode="auto">
          <a:xfrm>
            <a:off x="1682496" y="3187082"/>
            <a:ext cx="9726272" cy="1659237"/>
            <a:chOff x="0" y="0"/>
            <a:chExt cx="8808" cy="1502"/>
          </a:xfrm>
        </p:grpSpPr>
        <p:sp>
          <p:nvSpPr>
            <p:cNvPr id="8" name="AutoShape 323"/>
            <p:cNvSpPr>
              <a:spLocks noChangeAspect="1" noChangeArrowheads="1" noTextEdit="1"/>
            </p:cNvSpPr>
            <p:nvPr/>
          </p:nvSpPr>
          <p:spPr bwMode="auto">
            <a:xfrm>
              <a:off x="0" y="0"/>
              <a:ext cx="8808" cy="150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grpSp>
          <p:nvGrpSpPr>
            <p:cNvPr id="9" name="Group 122"/>
            <p:cNvGrpSpPr/>
            <p:nvPr/>
          </p:nvGrpSpPr>
          <p:grpSpPr bwMode="auto">
            <a:xfrm>
              <a:off x="1685" y="516"/>
              <a:ext cx="6442" cy="986"/>
              <a:chOff x="1705" y="516"/>
              <a:chExt cx="6442" cy="986"/>
            </a:xfrm>
          </p:grpSpPr>
          <p:sp>
            <p:nvSpPr>
              <p:cNvPr id="130" name="Rectangle 322"/>
              <p:cNvSpPr>
                <a:spLocks noChangeArrowheads="1"/>
              </p:cNvSpPr>
              <p:nvPr/>
            </p:nvSpPr>
            <p:spPr bwMode="auto">
              <a:xfrm>
                <a:off x="1705" y="516"/>
                <a:ext cx="1366" cy="489"/>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31" name="Rectangle 321"/>
              <p:cNvSpPr>
                <a:spLocks noChangeArrowheads="1"/>
              </p:cNvSpPr>
              <p:nvPr/>
            </p:nvSpPr>
            <p:spPr bwMode="auto">
              <a:xfrm>
                <a:off x="1824" y="562"/>
                <a:ext cx="128"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32" name="Freeform 320"/>
              <p:cNvSpPr/>
              <p:nvPr/>
            </p:nvSpPr>
            <p:spPr bwMode="auto">
              <a:xfrm>
                <a:off x="1814" y="562"/>
                <a:ext cx="149" cy="1"/>
              </a:xfrm>
              <a:custGeom>
                <a:avLst/>
                <a:gdLst>
                  <a:gd name="T0" fmla="*/ 42 w 597"/>
                  <a:gd name="T1" fmla="*/ 0 h 7"/>
                  <a:gd name="T2" fmla="*/ 0 w 597"/>
                  <a:gd name="T3" fmla="*/ 7 h 7"/>
                  <a:gd name="T4" fmla="*/ 597 w 597"/>
                  <a:gd name="T5" fmla="*/ 7 h 7"/>
                  <a:gd name="T6" fmla="*/ 42 w 597"/>
                  <a:gd name="T7" fmla="*/ 0 h 7"/>
                </a:gdLst>
                <a:ahLst/>
                <a:cxnLst>
                  <a:cxn ang="0">
                    <a:pos x="T0" y="T1"/>
                  </a:cxn>
                  <a:cxn ang="0">
                    <a:pos x="T2" y="T3"/>
                  </a:cxn>
                  <a:cxn ang="0">
                    <a:pos x="T4" y="T5"/>
                  </a:cxn>
                  <a:cxn ang="0">
                    <a:pos x="T6" y="T7"/>
                  </a:cxn>
                </a:cxnLst>
                <a:rect l="0" t="0" r="r" b="b"/>
                <a:pathLst>
                  <a:path w="597" h="7">
                    <a:moveTo>
                      <a:pt x="42" y="0"/>
                    </a:moveTo>
                    <a:lnTo>
                      <a:pt x="0" y="7"/>
                    </a:lnTo>
                    <a:lnTo>
                      <a:pt x="597" y="7"/>
                    </a:lnTo>
                    <a:lnTo>
                      <a:pt x="42"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 name="Freeform 319"/>
              <p:cNvSpPr/>
              <p:nvPr/>
            </p:nvSpPr>
            <p:spPr bwMode="auto">
              <a:xfrm>
                <a:off x="1824" y="562"/>
                <a:ext cx="139" cy="1"/>
              </a:xfrm>
              <a:custGeom>
                <a:avLst/>
                <a:gdLst>
                  <a:gd name="T0" fmla="*/ 0 w 555"/>
                  <a:gd name="T1" fmla="*/ 0 h 7"/>
                  <a:gd name="T2" fmla="*/ 514 w 555"/>
                  <a:gd name="T3" fmla="*/ 0 h 7"/>
                  <a:gd name="T4" fmla="*/ 555 w 555"/>
                  <a:gd name="T5" fmla="*/ 7 h 7"/>
                  <a:gd name="T6" fmla="*/ 0 w 555"/>
                  <a:gd name="T7" fmla="*/ 0 h 7"/>
                </a:gdLst>
                <a:ahLst/>
                <a:cxnLst>
                  <a:cxn ang="0">
                    <a:pos x="T0" y="T1"/>
                  </a:cxn>
                  <a:cxn ang="0">
                    <a:pos x="T2" y="T3"/>
                  </a:cxn>
                  <a:cxn ang="0">
                    <a:pos x="T4" y="T5"/>
                  </a:cxn>
                  <a:cxn ang="0">
                    <a:pos x="T6" y="T7"/>
                  </a:cxn>
                </a:cxnLst>
                <a:rect l="0" t="0" r="r" b="b"/>
                <a:pathLst>
                  <a:path w="555" h="7">
                    <a:moveTo>
                      <a:pt x="0" y="0"/>
                    </a:moveTo>
                    <a:lnTo>
                      <a:pt x="514" y="0"/>
                    </a:lnTo>
                    <a:lnTo>
                      <a:pt x="555" y="7"/>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 name="Freeform 318"/>
              <p:cNvSpPr/>
              <p:nvPr/>
            </p:nvSpPr>
            <p:spPr bwMode="auto">
              <a:xfrm>
                <a:off x="1804" y="563"/>
                <a:ext cx="168" cy="5"/>
              </a:xfrm>
              <a:custGeom>
                <a:avLst/>
                <a:gdLst>
                  <a:gd name="T0" fmla="*/ 37 w 672"/>
                  <a:gd name="T1" fmla="*/ 0 h 19"/>
                  <a:gd name="T2" fmla="*/ 0 w 672"/>
                  <a:gd name="T3" fmla="*/ 19 h 19"/>
                  <a:gd name="T4" fmla="*/ 672 w 672"/>
                  <a:gd name="T5" fmla="*/ 19 h 19"/>
                  <a:gd name="T6" fmla="*/ 37 w 672"/>
                  <a:gd name="T7" fmla="*/ 0 h 19"/>
                </a:gdLst>
                <a:ahLst/>
                <a:cxnLst>
                  <a:cxn ang="0">
                    <a:pos x="T0" y="T1"/>
                  </a:cxn>
                  <a:cxn ang="0">
                    <a:pos x="T2" y="T3"/>
                  </a:cxn>
                  <a:cxn ang="0">
                    <a:pos x="T4" y="T5"/>
                  </a:cxn>
                  <a:cxn ang="0">
                    <a:pos x="T6" y="T7"/>
                  </a:cxn>
                </a:cxnLst>
                <a:rect l="0" t="0" r="r" b="b"/>
                <a:pathLst>
                  <a:path w="672" h="19">
                    <a:moveTo>
                      <a:pt x="37" y="0"/>
                    </a:moveTo>
                    <a:lnTo>
                      <a:pt x="0" y="19"/>
                    </a:lnTo>
                    <a:lnTo>
                      <a:pt x="672" y="19"/>
                    </a:lnTo>
                    <a:lnTo>
                      <a:pt x="37"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5" name="Freeform 317"/>
              <p:cNvSpPr/>
              <p:nvPr/>
            </p:nvSpPr>
            <p:spPr bwMode="auto">
              <a:xfrm>
                <a:off x="1814" y="563"/>
                <a:ext cx="158" cy="5"/>
              </a:xfrm>
              <a:custGeom>
                <a:avLst/>
                <a:gdLst>
                  <a:gd name="T0" fmla="*/ 0 w 635"/>
                  <a:gd name="T1" fmla="*/ 0 h 19"/>
                  <a:gd name="T2" fmla="*/ 597 w 635"/>
                  <a:gd name="T3" fmla="*/ 0 h 19"/>
                  <a:gd name="T4" fmla="*/ 635 w 635"/>
                  <a:gd name="T5" fmla="*/ 19 h 19"/>
                  <a:gd name="T6" fmla="*/ 0 w 635"/>
                  <a:gd name="T7" fmla="*/ 0 h 19"/>
                </a:gdLst>
                <a:ahLst/>
                <a:cxnLst>
                  <a:cxn ang="0">
                    <a:pos x="T0" y="T1"/>
                  </a:cxn>
                  <a:cxn ang="0">
                    <a:pos x="T2" y="T3"/>
                  </a:cxn>
                  <a:cxn ang="0">
                    <a:pos x="T4" y="T5"/>
                  </a:cxn>
                  <a:cxn ang="0">
                    <a:pos x="T6" y="T7"/>
                  </a:cxn>
                </a:cxnLst>
                <a:rect l="0" t="0" r="r" b="b"/>
                <a:pathLst>
                  <a:path w="635" h="19">
                    <a:moveTo>
                      <a:pt x="0" y="0"/>
                    </a:moveTo>
                    <a:lnTo>
                      <a:pt x="597" y="0"/>
                    </a:lnTo>
                    <a:lnTo>
                      <a:pt x="635" y="1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6" name="Freeform 316"/>
              <p:cNvSpPr/>
              <p:nvPr/>
            </p:nvSpPr>
            <p:spPr bwMode="auto">
              <a:xfrm>
                <a:off x="1797" y="568"/>
                <a:ext cx="182" cy="7"/>
              </a:xfrm>
              <a:custGeom>
                <a:avLst/>
                <a:gdLst>
                  <a:gd name="T0" fmla="*/ 29 w 729"/>
                  <a:gd name="T1" fmla="*/ 0 h 30"/>
                  <a:gd name="T2" fmla="*/ 0 w 729"/>
                  <a:gd name="T3" fmla="*/ 30 h 30"/>
                  <a:gd name="T4" fmla="*/ 729 w 729"/>
                  <a:gd name="T5" fmla="*/ 30 h 30"/>
                  <a:gd name="T6" fmla="*/ 29 w 729"/>
                  <a:gd name="T7" fmla="*/ 0 h 30"/>
                </a:gdLst>
                <a:ahLst/>
                <a:cxnLst>
                  <a:cxn ang="0">
                    <a:pos x="T0" y="T1"/>
                  </a:cxn>
                  <a:cxn ang="0">
                    <a:pos x="T2" y="T3"/>
                  </a:cxn>
                  <a:cxn ang="0">
                    <a:pos x="T4" y="T5"/>
                  </a:cxn>
                  <a:cxn ang="0">
                    <a:pos x="T6" y="T7"/>
                  </a:cxn>
                </a:cxnLst>
                <a:rect l="0" t="0" r="r" b="b"/>
                <a:pathLst>
                  <a:path w="729" h="30">
                    <a:moveTo>
                      <a:pt x="29" y="0"/>
                    </a:moveTo>
                    <a:lnTo>
                      <a:pt x="0" y="30"/>
                    </a:lnTo>
                    <a:lnTo>
                      <a:pt x="729" y="30"/>
                    </a:lnTo>
                    <a:lnTo>
                      <a:pt x="29"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7" name="Freeform 315"/>
              <p:cNvSpPr/>
              <p:nvPr/>
            </p:nvSpPr>
            <p:spPr bwMode="auto">
              <a:xfrm>
                <a:off x="1804" y="568"/>
                <a:ext cx="175" cy="7"/>
              </a:xfrm>
              <a:custGeom>
                <a:avLst/>
                <a:gdLst>
                  <a:gd name="T0" fmla="*/ 0 w 700"/>
                  <a:gd name="T1" fmla="*/ 0 h 30"/>
                  <a:gd name="T2" fmla="*/ 672 w 700"/>
                  <a:gd name="T3" fmla="*/ 0 h 30"/>
                  <a:gd name="T4" fmla="*/ 700 w 700"/>
                  <a:gd name="T5" fmla="*/ 30 h 30"/>
                  <a:gd name="T6" fmla="*/ 0 w 700"/>
                  <a:gd name="T7" fmla="*/ 0 h 30"/>
                </a:gdLst>
                <a:ahLst/>
                <a:cxnLst>
                  <a:cxn ang="0">
                    <a:pos x="T0" y="T1"/>
                  </a:cxn>
                  <a:cxn ang="0">
                    <a:pos x="T2" y="T3"/>
                  </a:cxn>
                  <a:cxn ang="0">
                    <a:pos x="T4" y="T5"/>
                  </a:cxn>
                  <a:cxn ang="0">
                    <a:pos x="T6" y="T7"/>
                  </a:cxn>
                </a:cxnLst>
                <a:rect l="0" t="0" r="r" b="b"/>
                <a:pathLst>
                  <a:path w="700" h="30">
                    <a:moveTo>
                      <a:pt x="0" y="0"/>
                    </a:moveTo>
                    <a:lnTo>
                      <a:pt x="672" y="0"/>
                    </a:lnTo>
                    <a:lnTo>
                      <a:pt x="700" y="3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 name="Freeform 314"/>
              <p:cNvSpPr/>
              <p:nvPr/>
            </p:nvSpPr>
            <p:spPr bwMode="auto">
              <a:xfrm>
                <a:off x="1792" y="575"/>
                <a:ext cx="192" cy="10"/>
              </a:xfrm>
              <a:custGeom>
                <a:avLst/>
                <a:gdLst>
                  <a:gd name="T0" fmla="*/ 19 w 768"/>
                  <a:gd name="T1" fmla="*/ 0 h 37"/>
                  <a:gd name="T2" fmla="*/ 0 w 768"/>
                  <a:gd name="T3" fmla="*/ 37 h 37"/>
                  <a:gd name="T4" fmla="*/ 768 w 768"/>
                  <a:gd name="T5" fmla="*/ 37 h 37"/>
                  <a:gd name="T6" fmla="*/ 19 w 768"/>
                  <a:gd name="T7" fmla="*/ 0 h 37"/>
                </a:gdLst>
                <a:ahLst/>
                <a:cxnLst>
                  <a:cxn ang="0">
                    <a:pos x="T0" y="T1"/>
                  </a:cxn>
                  <a:cxn ang="0">
                    <a:pos x="T2" y="T3"/>
                  </a:cxn>
                  <a:cxn ang="0">
                    <a:pos x="T4" y="T5"/>
                  </a:cxn>
                  <a:cxn ang="0">
                    <a:pos x="T6" y="T7"/>
                  </a:cxn>
                </a:cxnLst>
                <a:rect l="0" t="0" r="r" b="b"/>
                <a:pathLst>
                  <a:path w="768" h="37">
                    <a:moveTo>
                      <a:pt x="19" y="0"/>
                    </a:moveTo>
                    <a:lnTo>
                      <a:pt x="0" y="37"/>
                    </a:lnTo>
                    <a:lnTo>
                      <a:pt x="768" y="37"/>
                    </a:lnTo>
                    <a:lnTo>
                      <a:pt x="19"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 name="Freeform 313"/>
              <p:cNvSpPr/>
              <p:nvPr/>
            </p:nvSpPr>
            <p:spPr bwMode="auto">
              <a:xfrm>
                <a:off x="1797" y="575"/>
                <a:ext cx="187" cy="10"/>
              </a:xfrm>
              <a:custGeom>
                <a:avLst/>
                <a:gdLst>
                  <a:gd name="T0" fmla="*/ 0 w 749"/>
                  <a:gd name="T1" fmla="*/ 0 h 37"/>
                  <a:gd name="T2" fmla="*/ 729 w 749"/>
                  <a:gd name="T3" fmla="*/ 0 h 37"/>
                  <a:gd name="T4" fmla="*/ 749 w 749"/>
                  <a:gd name="T5" fmla="*/ 37 h 37"/>
                  <a:gd name="T6" fmla="*/ 0 w 749"/>
                  <a:gd name="T7" fmla="*/ 0 h 37"/>
                </a:gdLst>
                <a:ahLst/>
                <a:cxnLst>
                  <a:cxn ang="0">
                    <a:pos x="T0" y="T1"/>
                  </a:cxn>
                  <a:cxn ang="0">
                    <a:pos x="T2" y="T3"/>
                  </a:cxn>
                  <a:cxn ang="0">
                    <a:pos x="T4" y="T5"/>
                  </a:cxn>
                  <a:cxn ang="0">
                    <a:pos x="T6" y="T7"/>
                  </a:cxn>
                </a:cxnLst>
                <a:rect l="0" t="0" r="r" b="b"/>
                <a:pathLst>
                  <a:path w="749" h="37">
                    <a:moveTo>
                      <a:pt x="0" y="0"/>
                    </a:moveTo>
                    <a:lnTo>
                      <a:pt x="729" y="0"/>
                    </a:lnTo>
                    <a:lnTo>
                      <a:pt x="749" y="37"/>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 name="Freeform 312"/>
              <p:cNvSpPr/>
              <p:nvPr/>
            </p:nvSpPr>
            <p:spPr bwMode="auto">
              <a:xfrm>
                <a:off x="1791" y="585"/>
                <a:ext cx="195" cy="10"/>
              </a:xfrm>
              <a:custGeom>
                <a:avLst/>
                <a:gdLst>
                  <a:gd name="T0" fmla="*/ 7 w 781"/>
                  <a:gd name="T1" fmla="*/ 0 h 41"/>
                  <a:gd name="T2" fmla="*/ 0 w 781"/>
                  <a:gd name="T3" fmla="*/ 41 h 41"/>
                  <a:gd name="T4" fmla="*/ 781 w 781"/>
                  <a:gd name="T5" fmla="*/ 41 h 41"/>
                  <a:gd name="T6" fmla="*/ 7 w 781"/>
                  <a:gd name="T7" fmla="*/ 0 h 41"/>
                </a:gdLst>
                <a:ahLst/>
                <a:cxnLst>
                  <a:cxn ang="0">
                    <a:pos x="T0" y="T1"/>
                  </a:cxn>
                  <a:cxn ang="0">
                    <a:pos x="T2" y="T3"/>
                  </a:cxn>
                  <a:cxn ang="0">
                    <a:pos x="T4" y="T5"/>
                  </a:cxn>
                  <a:cxn ang="0">
                    <a:pos x="T6" y="T7"/>
                  </a:cxn>
                </a:cxnLst>
                <a:rect l="0" t="0" r="r" b="b"/>
                <a:pathLst>
                  <a:path w="781" h="41">
                    <a:moveTo>
                      <a:pt x="7" y="0"/>
                    </a:moveTo>
                    <a:lnTo>
                      <a:pt x="0" y="41"/>
                    </a:lnTo>
                    <a:lnTo>
                      <a:pt x="781" y="41"/>
                    </a:lnTo>
                    <a:lnTo>
                      <a:pt x="7"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1" name="Freeform 311"/>
              <p:cNvSpPr/>
              <p:nvPr/>
            </p:nvSpPr>
            <p:spPr bwMode="auto">
              <a:xfrm>
                <a:off x="1792" y="585"/>
                <a:ext cx="194" cy="10"/>
              </a:xfrm>
              <a:custGeom>
                <a:avLst/>
                <a:gdLst>
                  <a:gd name="T0" fmla="*/ 0 w 774"/>
                  <a:gd name="T1" fmla="*/ 0 h 41"/>
                  <a:gd name="T2" fmla="*/ 768 w 774"/>
                  <a:gd name="T3" fmla="*/ 0 h 41"/>
                  <a:gd name="T4" fmla="*/ 774 w 774"/>
                  <a:gd name="T5" fmla="*/ 41 h 41"/>
                  <a:gd name="T6" fmla="*/ 0 w 774"/>
                  <a:gd name="T7" fmla="*/ 0 h 41"/>
                </a:gdLst>
                <a:ahLst/>
                <a:cxnLst>
                  <a:cxn ang="0">
                    <a:pos x="T0" y="T1"/>
                  </a:cxn>
                  <a:cxn ang="0">
                    <a:pos x="T2" y="T3"/>
                  </a:cxn>
                  <a:cxn ang="0">
                    <a:pos x="T4" y="T5"/>
                  </a:cxn>
                  <a:cxn ang="0">
                    <a:pos x="T6" y="T7"/>
                  </a:cxn>
                </a:cxnLst>
                <a:rect l="0" t="0" r="r" b="b"/>
                <a:pathLst>
                  <a:path w="774" h="41">
                    <a:moveTo>
                      <a:pt x="0" y="0"/>
                    </a:moveTo>
                    <a:lnTo>
                      <a:pt x="768" y="0"/>
                    </a:lnTo>
                    <a:lnTo>
                      <a:pt x="774" y="4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 name="Freeform 310"/>
              <p:cNvSpPr/>
              <p:nvPr/>
            </p:nvSpPr>
            <p:spPr bwMode="auto">
              <a:xfrm>
                <a:off x="1791" y="595"/>
                <a:ext cx="195" cy="14"/>
              </a:xfrm>
              <a:custGeom>
                <a:avLst/>
                <a:gdLst>
                  <a:gd name="T0" fmla="*/ 0 w 781"/>
                  <a:gd name="T1" fmla="*/ 0 h 55"/>
                  <a:gd name="T2" fmla="*/ 0 w 781"/>
                  <a:gd name="T3" fmla="*/ 55 h 55"/>
                  <a:gd name="T4" fmla="*/ 781 w 781"/>
                  <a:gd name="T5" fmla="*/ 55 h 55"/>
                  <a:gd name="T6" fmla="*/ 0 w 781"/>
                  <a:gd name="T7" fmla="*/ 0 h 55"/>
                </a:gdLst>
                <a:ahLst/>
                <a:cxnLst>
                  <a:cxn ang="0">
                    <a:pos x="T0" y="T1"/>
                  </a:cxn>
                  <a:cxn ang="0">
                    <a:pos x="T2" y="T3"/>
                  </a:cxn>
                  <a:cxn ang="0">
                    <a:pos x="T4" y="T5"/>
                  </a:cxn>
                  <a:cxn ang="0">
                    <a:pos x="T6" y="T7"/>
                  </a:cxn>
                </a:cxnLst>
                <a:rect l="0" t="0" r="r" b="b"/>
                <a:pathLst>
                  <a:path w="781" h="55">
                    <a:moveTo>
                      <a:pt x="0" y="0"/>
                    </a:moveTo>
                    <a:lnTo>
                      <a:pt x="0" y="55"/>
                    </a:lnTo>
                    <a:lnTo>
                      <a:pt x="781" y="5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3" name="Freeform 309"/>
              <p:cNvSpPr/>
              <p:nvPr/>
            </p:nvSpPr>
            <p:spPr bwMode="auto">
              <a:xfrm>
                <a:off x="1791" y="595"/>
                <a:ext cx="195" cy="14"/>
              </a:xfrm>
              <a:custGeom>
                <a:avLst/>
                <a:gdLst>
                  <a:gd name="T0" fmla="*/ 0 w 781"/>
                  <a:gd name="T1" fmla="*/ 0 h 55"/>
                  <a:gd name="T2" fmla="*/ 781 w 781"/>
                  <a:gd name="T3" fmla="*/ 0 h 55"/>
                  <a:gd name="T4" fmla="*/ 781 w 781"/>
                  <a:gd name="T5" fmla="*/ 55 h 55"/>
                  <a:gd name="T6" fmla="*/ 0 w 781"/>
                  <a:gd name="T7" fmla="*/ 0 h 55"/>
                </a:gdLst>
                <a:ahLst/>
                <a:cxnLst>
                  <a:cxn ang="0">
                    <a:pos x="T0" y="T1"/>
                  </a:cxn>
                  <a:cxn ang="0">
                    <a:pos x="T2" y="T3"/>
                  </a:cxn>
                  <a:cxn ang="0">
                    <a:pos x="T4" y="T5"/>
                  </a:cxn>
                  <a:cxn ang="0">
                    <a:pos x="T6" y="T7"/>
                  </a:cxn>
                </a:cxnLst>
                <a:rect l="0" t="0" r="r" b="b"/>
                <a:pathLst>
                  <a:path w="781" h="55">
                    <a:moveTo>
                      <a:pt x="0" y="0"/>
                    </a:moveTo>
                    <a:lnTo>
                      <a:pt x="781" y="0"/>
                    </a:lnTo>
                    <a:lnTo>
                      <a:pt x="781" y="5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4" name="Rectangle 308"/>
              <p:cNvSpPr>
                <a:spLocks noChangeArrowheads="1"/>
              </p:cNvSpPr>
              <p:nvPr/>
            </p:nvSpPr>
            <p:spPr bwMode="auto">
              <a:xfrm>
                <a:off x="1838" y="609"/>
                <a:ext cx="97"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45" name="Freeform 307"/>
              <p:cNvSpPr/>
              <p:nvPr/>
            </p:nvSpPr>
            <p:spPr bwMode="auto">
              <a:xfrm>
                <a:off x="1791" y="609"/>
                <a:ext cx="47" cy="93"/>
              </a:xfrm>
              <a:custGeom>
                <a:avLst/>
                <a:gdLst>
                  <a:gd name="T0" fmla="*/ 0 w 188"/>
                  <a:gd name="T1" fmla="*/ 0 h 372"/>
                  <a:gd name="T2" fmla="*/ 0 w 188"/>
                  <a:gd name="T3" fmla="*/ 372 h 372"/>
                  <a:gd name="T4" fmla="*/ 188 w 188"/>
                  <a:gd name="T5" fmla="*/ 372 h 372"/>
                  <a:gd name="T6" fmla="*/ 0 w 188"/>
                  <a:gd name="T7" fmla="*/ 0 h 372"/>
                </a:gdLst>
                <a:ahLst/>
                <a:cxnLst>
                  <a:cxn ang="0">
                    <a:pos x="T0" y="T1"/>
                  </a:cxn>
                  <a:cxn ang="0">
                    <a:pos x="T2" y="T3"/>
                  </a:cxn>
                  <a:cxn ang="0">
                    <a:pos x="T4" y="T5"/>
                  </a:cxn>
                  <a:cxn ang="0">
                    <a:pos x="T6" y="T7"/>
                  </a:cxn>
                </a:cxnLst>
                <a:rect l="0" t="0" r="r" b="b"/>
                <a:pathLst>
                  <a:path w="188" h="372">
                    <a:moveTo>
                      <a:pt x="0" y="0"/>
                    </a:moveTo>
                    <a:lnTo>
                      <a:pt x="0" y="372"/>
                    </a:lnTo>
                    <a:lnTo>
                      <a:pt x="188"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6" name="Freeform 306"/>
              <p:cNvSpPr/>
              <p:nvPr/>
            </p:nvSpPr>
            <p:spPr bwMode="auto">
              <a:xfrm>
                <a:off x="1791" y="609"/>
                <a:ext cx="47" cy="93"/>
              </a:xfrm>
              <a:custGeom>
                <a:avLst/>
                <a:gdLst>
                  <a:gd name="T0" fmla="*/ 0 w 188"/>
                  <a:gd name="T1" fmla="*/ 0 h 372"/>
                  <a:gd name="T2" fmla="*/ 188 w 188"/>
                  <a:gd name="T3" fmla="*/ 0 h 372"/>
                  <a:gd name="T4" fmla="*/ 188 w 188"/>
                  <a:gd name="T5" fmla="*/ 372 h 372"/>
                  <a:gd name="T6" fmla="*/ 0 w 188"/>
                  <a:gd name="T7" fmla="*/ 0 h 372"/>
                </a:gdLst>
                <a:ahLst/>
                <a:cxnLst>
                  <a:cxn ang="0">
                    <a:pos x="T0" y="T1"/>
                  </a:cxn>
                  <a:cxn ang="0">
                    <a:pos x="T2" y="T3"/>
                  </a:cxn>
                  <a:cxn ang="0">
                    <a:pos x="T4" y="T5"/>
                  </a:cxn>
                  <a:cxn ang="0">
                    <a:pos x="T6" y="T7"/>
                  </a:cxn>
                </a:cxnLst>
                <a:rect l="0" t="0" r="r" b="b"/>
                <a:pathLst>
                  <a:path w="188" h="372">
                    <a:moveTo>
                      <a:pt x="0" y="0"/>
                    </a:moveTo>
                    <a:lnTo>
                      <a:pt x="188" y="0"/>
                    </a:lnTo>
                    <a:lnTo>
                      <a:pt x="188"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7" name="Freeform 305"/>
              <p:cNvSpPr/>
              <p:nvPr/>
            </p:nvSpPr>
            <p:spPr bwMode="auto">
              <a:xfrm>
                <a:off x="1935" y="609"/>
                <a:ext cx="51" cy="93"/>
              </a:xfrm>
              <a:custGeom>
                <a:avLst/>
                <a:gdLst>
                  <a:gd name="T0" fmla="*/ 0 w 202"/>
                  <a:gd name="T1" fmla="*/ 0 h 372"/>
                  <a:gd name="T2" fmla="*/ 0 w 202"/>
                  <a:gd name="T3" fmla="*/ 372 h 372"/>
                  <a:gd name="T4" fmla="*/ 202 w 202"/>
                  <a:gd name="T5" fmla="*/ 372 h 372"/>
                  <a:gd name="T6" fmla="*/ 0 w 202"/>
                  <a:gd name="T7" fmla="*/ 0 h 372"/>
                </a:gdLst>
                <a:ahLst/>
                <a:cxnLst>
                  <a:cxn ang="0">
                    <a:pos x="T0" y="T1"/>
                  </a:cxn>
                  <a:cxn ang="0">
                    <a:pos x="T2" y="T3"/>
                  </a:cxn>
                  <a:cxn ang="0">
                    <a:pos x="T4" y="T5"/>
                  </a:cxn>
                  <a:cxn ang="0">
                    <a:pos x="T6" y="T7"/>
                  </a:cxn>
                </a:cxnLst>
                <a:rect l="0" t="0" r="r" b="b"/>
                <a:pathLst>
                  <a:path w="202" h="372">
                    <a:moveTo>
                      <a:pt x="0" y="0"/>
                    </a:moveTo>
                    <a:lnTo>
                      <a:pt x="0" y="372"/>
                    </a:lnTo>
                    <a:lnTo>
                      <a:pt x="202"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8" name="Freeform 304"/>
              <p:cNvSpPr/>
              <p:nvPr/>
            </p:nvSpPr>
            <p:spPr bwMode="auto">
              <a:xfrm>
                <a:off x="1935" y="609"/>
                <a:ext cx="51" cy="93"/>
              </a:xfrm>
              <a:custGeom>
                <a:avLst/>
                <a:gdLst>
                  <a:gd name="T0" fmla="*/ 0 w 202"/>
                  <a:gd name="T1" fmla="*/ 0 h 372"/>
                  <a:gd name="T2" fmla="*/ 202 w 202"/>
                  <a:gd name="T3" fmla="*/ 0 h 372"/>
                  <a:gd name="T4" fmla="*/ 202 w 202"/>
                  <a:gd name="T5" fmla="*/ 372 h 372"/>
                  <a:gd name="T6" fmla="*/ 0 w 202"/>
                  <a:gd name="T7" fmla="*/ 0 h 372"/>
                </a:gdLst>
                <a:ahLst/>
                <a:cxnLst>
                  <a:cxn ang="0">
                    <a:pos x="T0" y="T1"/>
                  </a:cxn>
                  <a:cxn ang="0">
                    <a:pos x="T2" y="T3"/>
                  </a:cxn>
                  <a:cxn ang="0">
                    <a:pos x="T4" y="T5"/>
                  </a:cxn>
                  <a:cxn ang="0">
                    <a:pos x="T6" y="T7"/>
                  </a:cxn>
                </a:cxnLst>
                <a:rect l="0" t="0" r="r" b="b"/>
                <a:pathLst>
                  <a:path w="202" h="372">
                    <a:moveTo>
                      <a:pt x="0" y="0"/>
                    </a:moveTo>
                    <a:lnTo>
                      <a:pt x="202" y="0"/>
                    </a:lnTo>
                    <a:lnTo>
                      <a:pt x="202"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9" name="Rectangle 303"/>
              <p:cNvSpPr>
                <a:spLocks noChangeArrowheads="1"/>
              </p:cNvSpPr>
              <p:nvPr/>
            </p:nvSpPr>
            <p:spPr bwMode="auto">
              <a:xfrm>
                <a:off x="1838" y="702"/>
                <a:ext cx="97"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50" name="Freeform 302"/>
              <p:cNvSpPr/>
              <p:nvPr/>
            </p:nvSpPr>
            <p:spPr bwMode="auto">
              <a:xfrm>
                <a:off x="1791" y="702"/>
                <a:ext cx="195" cy="112"/>
              </a:xfrm>
              <a:custGeom>
                <a:avLst/>
                <a:gdLst>
                  <a:gd name="T0" fmla="*/ 0 w 781"/>
                  <a:gd name="T1" fmla="*/ 0 h 449"/>
                  <a:gd name="T2" fmla="*/ 0 w 781"/>
                  <a:gd name="T3" fmla="*/ 449 h 449"/>
                  <a:gd name="T4" fmla="*/ 781 w 781"/>
                  <a:gd name="T5" fmla="*/ 449 h 449"/>
                  <a:gd name="T6" fmla="*/ 0 w 781"/>
                  <a:gd name="T7" fmla="*/ 0 h 449"/>
                </a:gdLst>
                <a:ahLst/>
                <a:cxnLst>
                  <a:cxn ang="0">
                    <a:pos x="T0" y="T1"/>
                  </a:cxn>
                  <a:cxn ang="0">
                    <a:pos x="T2" y="T3"/>
                  </a:cxn>
                  <a:cxn ang="0">
                    <a:pos x="T4" y="T5"/>
                  </a:cxn>
                  <a:cxn ang="0">
                    <a:pos x="T6" y="T7"/>
                  </a:cxn>
                </a:cxnLst>
                <a:rect l="0" t="0" r="r" b="b"/>
                <a:pathLst>
                  <a:path w="781" h="449">
                    <a:moveTo>
                      <a:pt x="0" y="0"/>
                    </a:moveTo>
                    <a:lnTo>
                      <a:pt x="0" y="449"/>
                    </a:lnTo>
                    <a:lnTo>
                      <a:pt x="781" y="44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1" name="Freeform 301"/>
              <p:cNvSpPr/>
              <p:nvPr/>
            </p:nvSpPr>
            <p:spPr bwMode="auto">
              <a:xfrm>
                <a:off x="1791" y="702"/>
                <a:ext cx="195" cy="112"/>
              </a:xfrm>
              <a:custGeom>
                <a:avLst/>
                <a:gdLst>
                  <a:gd name="T0" fmla="*/ 0 w 781"/>
                  <a:gd name="T1" fmla="*/ 0 h 449"/>
                  <a:gd name="T2" fmla="*/ 781 w 781"/>
                  <a:gd name="T3" fmla="*/ 0 h 449"/>
                  <a:gd name="T4" fmla="*/ 781 w 781"/>
                  <a:gd name="T5" fmla="*/ 449 h 449"/>
                  <a:gd name="T6" fmla="*/ 0 w 781"/>
                  <a:gd name="T7" fmla="*/ 0 h 449"/>
                </a:gdLst>
                <a:ahLst/>
                <a:cxnLst>
                  <a:cxn ang="0">
                    <a:pos x="T0" y="T1"/>
                  </a:cxn>
                  <a:cxn ang="0">
                    <a:pos x="T2" y="T3"/>
                  </a:cxn>
                  <a:cxn ang="0">
                    <a:pos x="T4" y="T5"/>
                  </a:cxn>
                  <a:cxn ang="0">
                    <a:pos x="T6" y="T7"/>
                  </a:cxn>
                </a:cxnLst>
                <a:rect l="0" t="0" r="r" b="b"/>
                <a:pathLst>
                  <a:path w="781" h="449">
                    <a:moveTo>
                      <a:pt x="0" y="0"/>
                    </a:moveTo>
                    <a:lnTo>
                      <a:pt x="781" y="0"/>
                    </a:lnTo>
                    <a:lnTo>
                      <a:pt x="781" y="44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2" name="Rectangle 300"/>
              <p:cNvSpPr>
                <a:spLocks noChangeArrowheads="1"/>
              </p:cNvSpPr>
              <p:nvPr/>
            </p:nvSpPr>
            <p:spPr bwMode="auto">
              <a:xfrm>
                <a:off x="1838" y="814"/>
                <a:ext cx="97"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53" name="Freeform 299"/>
              <p:cNvSpPr/>
              <p:nvPr/>
            </p:nvSpPr>
            <p:spPr bwMode="auto">
              <a:xfrm>
                <a:off x="1791" y="814"/>
                <a:ext cx="47" cy="93"/>
              </a:xfrm>
              <a:custGeom>
                <a:avLst/>
                <a:gdLst>
                  <a:gd name="T0" fmla="*/ 0 w 188"/>
                  <a:gd name="T1" fmla="*/ 0 h 372"/>
                  <a:gd name="T2" fmla="*/ 0 w 188"/>
                  <a:gd name="T3" fmla="*/ 372 h 372"/>
                  <a:gd name="T4" fmla="*/ 188 w 188"/>
                  <a:gd name="T5" fmla="*/ 372 h 372"/>
                  <a:gd name="T6" fmla="*/ 0 w 188"/>
                  <a:gd name="T7" fmla="*/ 0 h 372"/>
                </a:gdLst>
                <a:ahLst/>
                <a:cxnLst>
                  <a:cxn ang="0">
                    <a:pos x="T0" y="T1"/>
                  </a:cxn>
                  <a:cxn ang="0">
                    <a:pos x="T2" y="T3"/>
                  </a:cxn>
                  <a:cxn ang="0">
                    <a:pos x="T4" y="T5"/>
                  </a:cxn>
                  <a:cxn ang="0">
                    <a:pos x="T6" y="T7"/>
                  </a:cxn>
                </a:cxnLst>
                <a:rect l="0" t="0" r="r" b="b"/>
                <a:pathLst>
                  <a:path w="188" h="372">
                    <a:moveTo>
                      <a:pt x="0" y="0"/>
                    </a:moveTo>
                    <a:lnTo>
                      <a:pt x="0" y="372"/>
                    </a:lnTo>
                    <a:lnTo>
                      <a:pt x="188"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4" name="Freeform 298"/>
              <p:cNvSpPr/>
              <p:nvPr/>
            </p:nvSpPr>
            <p:spPr bwMode="auto">
              <a:xfrm>
                <a:off x="1791" y="814"/>
                <a:ext cx="47" cy="93"/>
              </a:xfrm>
              <a:custGeom>
                <a:avLst/>
                <a:gdLst>
                  <a:gd name="T0" fmla="*/ 0 w 188"/>
                  <a:gd name="T1" fmla="*/ 0 h 372"/>
                  <a:gd name="T2" fmla="*/ 188 w 188"/>
                  <a:gd name="T3" fmla="*/ 0 h 372"/>
                  <a:gd name="T4" fmla="*/ 188 w 188"/>
                  <a:gd name="T5" fmla="*/ 372 h 372"/>
                  <a:gd name="T6" fmla="*/ 0 w 188"/>
                  <a:gd name="T7" fmla="*/ 0 h 372"/>
                </a:gdLst>
                <a:ahLst/>
                <a:cxnLst>
                  <a:cxn ang="0">
                    <a:pos x="T0" y="T1"/>
                  </a:cxn>
                  <a:cxn ang="0">
                    <a:pos x="T2" y="T3"/>
                  </a:cxn>
                  <a:cxn ang="0">
                    <a:pos x="T4" y="T5"/>
                  </a:cxn>
                  <a:cxn ang="0">
                    <a:pos x="T6" y="T7"/>
                  </a:cxn>
                </a:cxnLst>
                <a:rect l="0" t="0" r="r" b="b"/>
                <a:pathLst>
                  <a:path w="188" h="372">
                    <a:moveTo>
                      <a:pt x="0" y="0"/>
                    </a:moveTo>
                    <a:lnTo>
                      <a:pt x="188" y="0"/>
                    </a:lnTo>
                    <a:lnTo>
                      <a:pt x="188"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5" name="Freeform 297"/>
              <p:cNvSpPr/>
              <p:nvPr/>
            </p:nvSpPr>
            <p:spPr bwMode="auto">
              <a:xfrm>
                <a:off x="1935" y="814"/>
                <a:ext cx="51" cy="93"/>
              </a:xfrm>
              <a:custGeom>
                <a:avLst/>
                <a:gdLst>
                  <a:gd name="T0" fmla="*/ 0 w 202"/>
                  <a:gd name="T1" fmla="*/ 0 h 372"/>
                  <a:gd name="T2" fmla="*/ 0 w 202"/>
                  <a:gd name="T3" fmla="*/ 372 h 372"/>
                  <a:gd name="T4" fmla="*/ 202 w 202"/>
                  <a:gd name="T5" fmla="*/ 372 h 372"/>
                  <a:gd name="T6" fmla="*/ 0 w 202"/>
                  <a:gd name="T7" fmla="*/ 0 h 372"/>
                </a:gdLst>
                <a:ahLst/>
                <a:cxnLst>
                  <a:cxn ang="0">
                    <a:pos x="T0" y="T1"/>
                  </a:cxn>
                  <a:cxn ang="0">
                    <a:pos x="T2" y="T3"/>
                  </a:cxn>
                  <a:cxn ang="0">
                    <a:pos x="T4" y="T5"/>
                  </a:cxn>
                  <a:cxn ang="0">
                    <a:pos x="T6" y="T7"/>
                  </a:cxn>
                </a:cxnLst>
                <a:rect l="0" t="0" r="r" b="b"/>
                <a:pathLst>
                  <a:path w="202" h="372">
                    <a:moveTo>
                      <a:pt x="0" y="0"/>
                    </a:moveTo>
                    <a:lnTo>
                      <a:pt x="0" y="372"/>
                    </a:lnTo>
                    <a:lnTo>
                      <a:pt x="202"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6" name="Freeform 296"/>
              <p:cNvSpPr/>
              <p:nvPr/>
            </p:nvSpPr>
            <p:spPr bwMode="auto">
              <a:xfrm>
                <a:off x="1935" y="814"/>
                <a:ext cx="51" cy="93"/>
              </a:xfrm>
              <a:custGeom>
                <a:avLst/>
                <a:gdLst>
                  <a:gd name="T0" fmla="*/ 0 w 202"/>
                  <a:gd name="T1" fmla="*/ 0 h 372"/>
                  <a:gd name="T2" fmla="*/ 202 w 202"/>
                  <a:gd name="T3" fmla="*/ 0 h 372"/>
                  <a:gd name="T4" fmla="*/ 202 w 202"/>
                  <a:gd name="T5" fmla="*/ 372 h 372"/>
                  <a:gd name="T6" fmla="*/ 0 w 202"/>
                  <a:gd name="T7" fmla="*/ 0 h 372"/>
                </a:gdLst>
                <a:ahLst/>
                <a:cxnLst>
                  <a:cxn ang="0">
                    <a:pos x="T0" y="T1"/>
                  </a:cxn>
                  <a:cxn ang="0">
                    <a:pos x="T2" y="T3"/>
                  </a:cxn>
                  <a:cxn ang="0">
                    <a:pos x="T4" y="T5"/>
                  </a:cxn>
                  <a:cxn ang="0">
                    <a:pos x="T6" y="T7"/>
                  </a:cxn>
                </a:cxnLst>
                <a:rect l="0" t="0" r="r" b="b"/>
                <a:pathLst>
                  <a:path w="202" h="372">
                    <a:moveTo>
                      <a:pt x="0" y="0"/>
                    </a:moveTo>
                    <a:lnTo>
                      <a:pt x="202" y="0"/>
                    </a:lnTo>
                    <a:lnTo>
                      <a:pt x="202"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7" name="Rectangle 295"/>
              <p:cNvSpPr>
                <a:spLocks noChangeArrowheads="1"/>
              </p:cNvSpPr>
              <p:nvPr/>
            </p:nvSpPr>
            <p:spPr bwMode="auto">
              <a:xfrm>
                <a:off x="1838" y="907"/>
                <a:ext cx="97"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58" name="Freeform 294"/>
              <p:cNvSpPr/>
              <p:nvPr/>
            </p:nvSpPr>
            <p:spPr bwMode="auto">
              <a:xfrm>
                <a:off x="1791" y="907"/>
                <a:ext cx="195" cy="17"/>
              </a:xfrm>
              <a:custGeom>
                <a:avLst/>
                <a:gdLst>
                  <a:gd name="T0" fmla="*/ 0 w 781"/>
                  <a:gd name="T1" fmla="*/ 0 h 70"/>
                  <a:gd name="T2" fmla="*/ 0 w 781"/>
                  <a:gd name="T3" fmla="*/ 70 h 70"/>
                  <a:gd name="T4" fmla="*/ 781 w 781"/>
                  <a:gd name="T5" fmla="*/ 70 h 70"/>
                  <a:gd name="T6" fmla="*/ 0 w 781"/>
                  <a:gd name="T7" fmla="*/ 0 h 70"/>
                </a:gdLst>
                <a:ahLst/>
                <a:cxnLst>
                  <a:cxn ang="0">
                    <a:pos x="T0" y="T1"/>
                  </a:cxn>
                  <a:cxn ang="0">
                    <a:pos x="T2" y="T3"/>
                  </a:cxn>
                  <a:cxn ang="0">
                    <a:pos x="T4" y="T5"/>
                  </a:cxn>
                  <a:cxn ang="0">
                    <a:pos x="T6" y="T7"/>
                  </a:cxn>
                </a:cxnLst>
                <a:rect l="0" t="0" r="r" b="b"/>
                <a:pathLst>
                  <a:path w="781" h="70">
                    <a:moveTo>
                      <a:pt x="0" y="0"/>
                    </a:moveTo>
                    <a:lnTo>
                      <a:pt x="0" y="70"/>
                    </a:lnTo>
                    <a:lnTo>
                      <a:pt x="781" y="7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 name="Freeform 293"/>
              <p:cNvSpPr/>
              <p:nvPr/>
            </p:nvSpPr>
            <p:spPr bwMode="auto">
              <a:xfrm>
                <a:off x="1791" y="907"/>
                <a:ext cx="195" cy="17"/>
              </a:xfrm>
              <a:custGeom>
                <a:avLst/>
                <a:gdLst>
                  <a:gd name="T0" fmla="*/ 0 w 781"/>
                  <a:gd name="T1" fmla="*/ 0 h 70"/>
                  <a:gd name="T2" fmla="*/ 781 w 781"/>
                  <a:gd name="T3" fmla="*/ 0 h 70"/>
                  <a:gd name="T4" fmla="*/ 781 w 781"/>
                  <a:gd name="T5" fmla="*/ 70 h 70"/>
                  <a:gd name="T6" fmla="*/ 0 w 781"/>
                  <a:gd name="T7" fmla="*/ 0 h 70"/>
                </a:gdLst>
                <a:ahLst/>
                <a:cxnLst>
                  <a:cxn ang="0">
                    <a:pos x="T0" y="T1"/>
                  </a:cxn>
                  <a:cxn ang="0">
                    <a:pos x="T2" y="T3"/>
                  </a:cxn>
                  <a:cxn ang="0">
                    <a:pos x="T4" y="T5"/>
                  </a:cxn>
                  <a:cxn ang="0">
                    <a:pos x="T6" y="T7"/>
                  </a:cxn>
                </a:cxnLst>
                <a:rect l="0" t="0" r="r" b="b"/>
                <a:pathLst>
                  <a:path w="781" h="70">
                    <a:moveTo>
                      <a:pt x="0" y="0"/>
                    </a:moveTo>
                    <a:lnTo>
                      <a:pt x="781" y="0"/>
                    </a:lnTo>
                    <a:lnTo>
                      <a:pt x="781" y="7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 name="Freeform 292"/>
              <p:cNvSpPr/>
              <p:nvPr/>
            </p:nvSpPr>
            <p:spPr bwMode="auto">
              <a:xfrm>
                <a:off x="1791" y="924"/>
                <a:ext cx="193" cy="11"/>
              </a:xfrm>
              <a:custGeom>
                <a:avLst/>
                <a:gdLst>
                  <a:gd name="T0" fmla="*/ 0 w 775"/>
                  <a:gd name="T1" fmla="*/ 0 h 41"/>
                  <a:gd name="T2" fmla="*/ 7 w 775"/>
                  <a:gd name="T3" fmla="*/ 41 h 41"/>
                  <a:gd name="T4" fmla="*/ 775 w 775"/>
                  <a:gd name="T5" fmla="*/ 41 h 41"/>
                  <a:gd name="T6" fmla="*/ 0 w 775"/>
                  <a:gd name="T7" fmla="*/ 0 h 41"/>
                </a:gdLst>
                <a:ahLst/>
                <a:cxnLst>
                  <a:cxn ang="0">
                    <a:pos x="T0" y="T1"/>
                  </a:cxn>
                  <a:cxn ang="0">
                    <a:pos x="T2" y="T3"/>
                  </a:cxn>
                  <a:cxn ang="0">
                    <a:pos x="T4" y="T5"/>
                  </a:cxn>
                  <a:cxn ang="0">
                    <a:pos x="T6" y="T7"/>
                  </a:cxn>
                </a:cxnLst>
                <a:rect l="0" t="0" r="r" b="b"/>
                <a:pathLst>
                  <a:path w="775" h="41">
                    <a:moveTo>
                      <a:pt x="0" y="0"/>
                    </a:moveTo>
                    <a:lnTo>
                      <a:pt x="7" y="41"/>
                    </a:lnTo>
                    <a:lnTo>
                      <a:pt x="775" y="4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1" name="Freeform 291"/>
              <p:cNvSpPr/>
              <p:nvPr/>
            </p:nvSpPr>
            <p:spPr bwMode="auto">
              <a:xfrm>
                <a:off x="1791" y="924"/>
                <a:ext cx="195" cy="11"/>
              </a:xfrm>
              <a:custGeom>
                <a:avLst/>
                <a:gdLst>
                  <a:gd name="T0" fmla="*/ 0 w 781"/>
                  <a:gd name="T1" fmla="*/ 0 h 41"/>
                  <a:gd name="T2" fmla="*/ 781 w 781"/>
                  <a:gd name="T3" fmla="*/ 0 h 41"/>
                  <a:gd name="T4" fmla="*/ 775 w 781"/>
                  <a:gd name="T5" fmla="*/ 41 h 41"/>
                  <a:gd name="T6" fmla="*/ 0 w 781"/>
                  <a:gd name="T7" fmla="*/ 0 h 41"/>
                </a:gdLst>
                <a:ahLst/>
                <a:cxnLst>
                  <a:cxn ang="0">
                    <a:pos x="T0" y="T1"/>
                  </a:cxn>
                  <a:cxn ang="0">
                    <a:pos x="T2" y="T3"/>
                  </a:cxn>
                  <a:cxn ang="0">
                    <a:pos x="T4" y="T5"/>
                  </a:cxn>
                  <a:cxn ang="0">
                    <a:pos x="T6" y="T7"/>
                  </a:cxn>
                </a:cxnLst>
                <a:rect l="0" t="0" r="r" b="b"/>
                <a:pathLst>
                  <a:path w="781" h="41">
                    <a:moveTo>
                      <a:pt x="0" y="0"/>
                    </a:moveTo>
                    <a:lnTo>
                      <a:pt x="781" y="0"/>
                    </a:lnTo>
                    <a:lnTo>
                      <a:pt x="775" y="4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2" name="Freeform 290"/>
              <p:cNvSpPr/>
              <p:nvPr/>
            </p:nvSpPr>
            <p:spPr bwMode="auto">
              <a:xfrm>
                <a:off x="1792" y="935"/>
                <a:ext cx="187" cy="9"/>
              </a:xfrm>
              <a:custGeom>
                <a:avLst/>
                <a:gdLst>
                  <a:gd name="T0" fmla="*/ 0 w 748"/>
                  <a:gd name="T1" fmla="*/ 0 h 37"/>
                  <a:gd name="T2" fmla="*/ 19 w 748"/>
                  <a:gd name="T3" fmla="*/ 37 h 37"/>
                  <a:gd name="T4" fmla="*/ 748 w 748"/>
                  <a:gd name="T5" fmla="*/ 37 h 37"/>
                  <a:gd name="T6" fmla="*/ 0 w 748"/>
                  <a:gd name="T7" fmla="*/ 0 h 37"/>
                </a:gdLst>
                <a:ahLst/>
                <a:cxnLst>
                  <a:cxn ang="0">
                    <a:pos x="T0" y="T1"/>
                  </a:cxn>
                  <a:cxn ang="0">
                    <a:pos x="T2" y="T3"/>
                  </a:cxn>
                  <a:cxn ang="0">
                    <a:pos x="T4" y="T5"/>
                  </a:cxn>
                  <a:cxn ang="0">
                    <a:pos x="T6" y="T7"/>
                  </a:cxn>
                </a:cxnLst>
                <a:rect l="0" t="0" r="r" b="b"/>
                <a:pathLst>
                  <a:path w="748" h="37">
                    <a:moveTo>
                      <a:pt x="0" y="0"/>
                    </a:moveTo>
                    <a:lnTo>
                      <a:pt x="19" y="37"/>
                    </a:lnTo>
                    <a:lnTo>
                      <a:pt x="748" y="37"/>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3" name="Freeform 289"/>
              <p:cNvSpPr/>
              <p:nvPr/>
            </p:nvSpPr>
            <p:spPr bwMode="auto">
              <a:xfrm>
                <a:off x="1792" y="935"/>
                <a:ext cx="192" cy="9"/>
              </a:xfrm>
              <a:custGeom>
                <a:avLst/>
                <a:gdLst>
                  <a:gd name="T0" fmla="*/ 0 w 768"/>
                  <a:gd name="T1" fmla="*/ 0 h 37"/>
                  <a:gd name="T2" fmla="*/ 768 w 768"/>
                  <a:gd name="T3" fmla="*/ 0 h 37"/>
                  <a:gd name="T4" fmla="*/ 748 w 768"/>
                  <a:gd name="T5" fmla="*/ 37 h 37"/>
                  <a:gd name="T6" fmla="*/ 0 w 768"/>
                  <a:gd name="T7" fmla="*/ 0 h 37"/>
                </a:gdLst>
                <a:ahLst/>
                <a:cxnLst>
                  <a:cxn ang="0">
                    <a:pos x="T0" y="T1"/>
                  </a:cxn>
                  <a:cxn ang="0">
                    <a:pos x="T2" y="T3"/>
                  </a:cxn>
                  <a:cxn ang="0">
                    <a:pos x="T4" y="T5"/>
                  </a:cxn>
                  <a:cxn ang="0">
                    <a:pos x="T6" y="T7"/>
                  </a:cxn>
                </a:cxnLst>
                <a:rect l="0" t="0" r="r" b="b"/>
                <a:pathLst>
                  <a:path w="768" h="37">
                    <a:moveTo>
                      <a:pt x="0" y="0"/>
                    </a:moveTo>
                    <a:lnTo>
                      <a:pt x="768" y="0"/>
                    </a:lnTo>
                    <a:lnTo>
                      <a:pt x="748" y="37"/>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4" name="Freeform 288"/>
              <p:cNvSpPr/>
              <p:nvPr/>
            </p:nvSpPr>
            <p:spPr bwMode="auto">
              <a:xfrm>
                <a:off x="1797" y="944"/>
                <a:ext cx="175" cy="7"/>
              </a:xfrm>
              <a:custGeom>
                <a:avLst/>
                <a:gdLst>
                  <a:gd name="T0" fmla="*/ 0 w 701"/>
                  <a:gd name="T1" fmla="*/ 0 h 29"/>
                  <a:gd name="T2" fmla="*/ 29 w 701"/>
                  <a:gd name="T3" fmla="*/ 29 h 29"/>
                  <a:gd name="T4" fmla="*/ 701 w 701"/>
                  <a:gd name="T5" fmla="*/ 29 h 29"/>
                  <a:gd name="T6" fmla="*/ 0 w 701"/>
                  <a:gd name="T7" fmla="*/ 0 h 29"/>
                </a:gdLst>
                <a:ahLst/>
                <a:cxnLst>
                  <a:cxn ang="0">
                    <a:pos x="T0" y="T1"/>
                  </a:cxn>
                  <a:cxn ang="0">
                    <a:pos x="T2" y="T3"/>
                  </a:cxn>
                  <a:cxn ang="0">
                    <a:pos x="T4" y="T5"/>
                  </a:cxn>
                  <a:cxn ang="0">
                    <a:pos x="T6" y="T7"/>
                  </a:cxn>
                </a:cxnLst>
                <a:rect l="0" t="0" r="r" b="b"/>
                <a:pathLst>
                  <a:path w="701" h="29">
                    <a:moveTo>
                      <a:pt x="0" y="0"/>
                    </a:moveTo>
                    <a:lnTo>
                      <a:pt x="29" y="29"/>
                    </a:lnTo>
                    <a:lnTo>
                      <a:pt x="701" y="2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5" name="Freeform 287"/>
              <p:cNvSpPr/>
              <p:nvPr/>
            </p:nvSpPr>
            <p:spPr bwMode="auto">
              <a:xfrm>
                <a:off x="1797" y="944"/>
                <a:ext cx="182" cy="7"/>
              </a:xfrm>
              <a:custGeom>
                <a:avLst/>
                <a:gdLst>
                  <a:gd name="T0" fmla="*/ 0 w 729"/>
                  <a:gd name="T1" fmla="*/ 0 h 29"/>
                  <a:gd name="T2" fmla="*/ 729 w 729"/>
                  <a:gd name="T3" fmla="*/ 0 h 29"/>
                  <a:gd name="T4" fmla="*/ 701 w 729"/>
                  <a:gd name="T5" fmla="*/ 29 h 29"/>
                  <a:gd name="T6" fmla="*/ 0 w 729"/>
                  <a:gd name="T7" fmla="*/ 0 h 29"/>
                </a:gdLst>
                <a:ahLst/>
                <a:cxnLst>
                  <a:cxn ang="0">
                    <a:pos x="T0" y="T1"/>
                  </a:cxn>
                  <a:cxn ang="0">
                    <a:pos x="T2" y="T3"/>
                  </a:cxn>
                  <a:cxn ang="0">
                    <a:pos x="T4" y="T5"/>
                  </a:cxn>
                  <a:cxn ang="0">
                    <a:pos x="T6" y="T7"/>
                  </a:cxn>
                </a:cxnLst>
                <a:rect l="0" t="0" r="r" b="b"/>
                <a:pathLst>
                  <a:path w="729" h="29">
                    <a:moveTo>
                      <a:pt x="0" y="0"/>
                    </a:moveTo>
                    <a:lnTo>
                      <a:pt x="729" y="0"/>
                    </a:lnTo>
                    <a:lnTo>
                      <a:pt x="701" y="2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6" name="Freeform 286"/>
              <p:cNvSpPr/>
              <p:nvPr/>
            </p:nvSpPr>
            <p:spPr bwMode="auto">
              <a:xfrm>
                <a:off x="1804" y="951"/>
                <a:ext cx="159" cy="5"/>
              </a:xfrm>
              <a:custGeom>
                <a:avLst/>
                <a:gdLst>
                  <a:gd name="T0" fmla="*/ 0 w 634"/>
                  <a:gd name="T1" fmla="*/ 0 h 20"/>
                  <a:gd name="T2" fmla="*/ 37 w 634"/>
                  <a:gd name="T3" fmla="*/ 20 h 20"/>
                  <a:gd name="T4" fmla="*/ 634 w 634"/>
                  <a:gd name="T5" fmla="*/ 20 h 20"/>
                  <a:gd name="T6" fmla="*/ 0 w 634"/>
                  <a:gd name="T7" fmla="*/ 0 h 20"/>
                </a:gdLst>
                <a:ahLst/>
                <a:cxnLst>
                  <a:cxn ang="0">
                    <a:pos x="T0" y="T1"/>
                  </a:cxn>
                  <a:cxn ang="0">
                    <a:pos x="T2" y="T3"/>
                  </a:cxn>
                  <a:cxn ang="0">
                    <a:pos x="T4" y="T5"/>
                  </a:cxn>
                  <a:cxn ang="0">
                    <a:pos x="T6" y="T7"/>
                  </a:cxn>
                </a:cxnLst>
                <a:rect l="0" t="0" r="r" b="b"/>
                <a:pathLst>
                  <a:path w="634" h="20">
                    <a:moveTo>
                      <a:pt x="0" y="0"/>
                    </a:moveTo>
                    <a:lnTo>
                      <a:pt x="37" y="20"/>
                    </a:lnTo>
                    <a:lnTo>
                      <a:pt x="634" y="2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7" name="Freeform 285"/>
              <p:cNvSpPr/>
              <p:nvPr/>
            </p:nvSpPr>
            <p:spPr bwMode="auto">
              <a:xfrm>
                <a:off x="1804" y="951"/>
                <a:ext cx="168" cy="5"/>
              </a:xfrm>
              <a:custGeom>
                <a:avLst/>
                <a:gdLst>
                  <a:gd name="T0" fmla="*/ 0 w 672"/>
                  <a:gd name="T1" fmla="*/ 0 h 20"/>
                  <a:gd name="T2" fmla="*/ 672 w 672"/>
                  <a:gd name="T3" fmla="*/ 0 h 20"/>
                  <a:gd name="T4" fmla="*/ 634 w 672"/>
                  <a:gd name="T5" fmla="*/ 20 h 20"/>
                  <a:gd name="T6" fmla="*/ 0 w 672"/>
                  <a:gd name="T7" fmla="*/ 0 h 20"/>
                </a:gdLst>
                <a:ahLst/>
                <a:cxnLst>
                  <a:cxn ang="0">
                    <a:pos x="T0" y="T1"/>
                  </a:cxn>
                  <a:cxn ang="0">
                    <a:pos x="T2" y="T3"/>
                  </a:cxn>
                  <a:cxn ang="0">
                    <a:pos x="T4" y="T5"/>
                  </a:cxn>
                  <a:cxn ang="0">
                    <a:pos x="T6" y="T7"/>
                  </a:cxn>
                </a:cxnLst>
                <a:rect l="0" t="0" r="r" b="b"/>
                <a:pathLst>
                  <a:path w="672" h="20">
                    <a:moveTo>
                      <a:pt x="0" y="0"/>
                    </a:moveTo>
                    <a:lnTo>
                      <a:pt x="672" y="0"/>
                    </a:lnTo>
                    <a:lnTo>
                      <a:pt x="634" y="2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8" name="Freeform 284"/>
              <p:cNvSpPr/>
              <p:nvPr/>
            </p:nvSpPr>
            <p:spPr bwMode="auto">
              <a:xfrm>
                <a:off x="1814" y="956"/>
                <a:ext cx="138" cy="2"/>
              </a:xfrm>
              <a:custGeom>
                <a:avLst/>
                <a:gdLst>
                  <a:gd name="T0" fmla="*/ 0 w 556"/>
                  <a:gd name="T1" fmla="*/ 0 h 6"/>
                  <a:gd name="T2" fmla="*/ 42 w 556"/>
                  <a:gd name="T3" fmla="*/ 6 h 6"/>
                  <a:gd name="T4" fmla="*/ 556 w 556"/>
                  <a:gd name="T5" fmla="*/ 6 h 6"/>
                  <a:gd name="T6" fmla="*/ 0 w 556"/>
                  <a:gd name="T7" fmla="*/ 0 h 6"/>
                </a:gdLst>
                <a:ahLst/>
                <a:cxnLst>
                  <a:cxn ang="0">
                    <a:pos x="T0" y="T1"/>
                  </a:cxn>
                  <a:cxn ang="0">
                    <a:pos x="T2" y="T3"/>
                  </a:cxn>
                  <a:cxn ang="0">
                    <a:pos x="T4" y="T5"/>
                  </a:cxn>
                  <a:cxn ang="0">
                    <a:pos x="T6" y="T7"/>
                  </a:cxn>
                </a:cxnLst>
                <a:rect l="0" t="0" r="r" b="b"/>
                <a:pathLst>
                  <a:path w="556" h="6">
                    <a:moveTo>
                      <a:pt x="0" y="0"/>
                    </a:moveTo>
                    <a:lnTo>
                      <a:pt x="42" y="6"/>
                    </a:lnTo>
                    <a:lnTo>
                      <a:pt x="556" y="6"/>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9" name="Freeform 283"/>
              <p:cNvSpPr/>
              <p:nvPr/>
            </p:nvSpPr>
            <p:spPr bwMode="auto">
              <a:xfrm>
                <a:off x="1814" y="956"/>
                <a:ext cx="149" cy="2"/>
              </a:xfrm>
              <a:custGeom>
                <a:avLst/>
                <a:gdLst>
                  <a:gd name="T0" fmla="*/ 0 w 597"/>
                  <a:gd name="T1" fmla="*/ 0 h 6"/>
                  <a:gd name="T2" fmla="*/ 597 w 597"/>
                  <a:gd name="T3" fmla="*/ 0 h 6"/>
                  <a:gd name="T4" fmla="*/ 556 w 597"/>
                  <a:gd name="T5" fmla="*/ 6 h 6"/>
                  <a:gd name="T6" fmla="*/ 0 w 597"/>
                  <a:gd name="T7" fmla="*/ 0 h 6"/>
                </a:gdLst>
                <a:ahLst/>
                <a:cxnLst>
                  <a:cxn ang="0">
                    <a:pos x="T0" y="T1"/>
                  </a:cxn>
                  <a:cxn ang="0">
                    <a:pos x="T2" y="T3"/>
                  </a:cxn>
                  <a:cxn ang="0">
                    <a:pos x="T4" y="T5"/>
                  </a:cxn>
                  <a:cxn ang="0">
                    <a:pos x="T6" y="T7"/>
                  </a:cxn>
                </a:cxnLst>
                <a:rect l="0" t="0" r="r" b="b"/>
                <a:pathLst>
                  <a:path w="597" h="6">
                    <a:moveTo>
                      <a:pt x="0" y="0"/>
                    </a:moveTo>
                    <a:lnTo>
                      <a:pt x="597" y="0"/>
                    </a:lnTo>
                    <a:lnTo>
                      <a:pt x="556" y="6"/>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0" name="Rectangle 282"/>
              <p:cNvSpPr>
                <a:spLocks noChangeArrowheads="1"/>
              </p:cNvSpPr>
              <p:nvPr/>
            </p:nvSpPr>
            <p:spPr bwMode="auto">
              <a:xfrm>
                <a:off x="1824" y="958"/>
                <a:ext cx="128"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71" name="Rectangle 281"/>
              <p:cNvSpPr>
                <a:spLocks noChangeArrowheads="1"/>
              </p:cNvSpPr>
              <p:nvPr/>
            </p:nvSpPr>
            <p:spPr bwMode="auto">
              <a:xfrm>
                <a:off x="1838" y="609"/>
                <a:ext cx="97"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72" name="Rectangle 280"/>
              <p:cNvSpPr>
                <a:spLocks noChangeArrowheads="1"/>
              </p:cNvSpPr>
              <p:nvPr/>
            </p:nvSpPr>
            <p:spPr bwMode="auto">
              <a:xfrm>
                <a:off x="1838" y="814"/>
                <a:ext cx="97"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73" name="Rectangle 279"/>
              <p:cNvSpPr>
                <a:spLocks noChangeArrowheads="1"/>
              </p:cNvSpPr>
              <p:nvPr/>
            </p:nvSpPr>
            <p:spPr bwMode="auto">
              <a:xfrm>
                <a:off x="2037" y="609"/>
                <a:ext cx="97"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74" name="Rectangle 278"/>
              <p:cNvSpPr>
                <a:spLocks noChangeArrowheads="1"/>
              </p:cNvSpPr>
              <p:nvPr/>
            </p:nvSpPr>
            <p:spPr bwMode="auto">
              <a:xfrm>
                <a:off x="2037" y="814"/>
                <a:ext cx="97"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75" name="Rectangle 277"/>
              <p:cNvSpPr>
                <a:spLocks noChangeArrowheads="1"/>
              </p:cNvSpPr>
              <p:nvPr/>
            </p:nvSpPr>
            <p:spPr bwMode="auto">
              <a:xfrm>
                <a:off x="2237" y="609"/>
                <a:ext cx="97"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76" name="Rectangle 276"/>
              <p:cNvSpPr>
                <a:spLocks noChangeArrowheads="1"/>
              </p:cNvSpPr>
              <p:nvPr/>
            </p:nvSpPr>
            <p:spPr bwMode="auto">
              <a:xfrm>
                <a:off x="2237" y="814"/>
                <a:ext cx="97"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77" name="Rectangle 275"/>
              <p:cNvSpPr>
                <a:spLocks noChangeArrowheads="1"/>
              </p:cNvSpPr>
              <p:nvPr/>
            </p:nvSpPr>
            <p:spPr bwMode="auto">
              <a:xfrm>
                <a:off x="2437" y="609"/>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78" name="Rectangle 274"/>
              <p:cNvSpPr>
                <a:spLocks noChangeArrowheads="1"/>
              </p:cNvSpPr>
              <p:nvPr/>
            </p:nvSpPr>
            <p:spPr bwMode="auto">
              <a:xfrm>
                <a:off x="2437" y="814"/>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79" name="Rectangle 273"/>
              <p:cNvSpPr>
                <a:spLocks noChangeArrowheads="1"/>
              </p:cNvSpPr>
              <p:nvPr/>
            </p:nvSpPr>
            <p:spPr bwMode="auto">
              <a:xfrm>
                <a:off x="2629" y="609"/>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80" name="Rectangle 272"/>
              <p:cNvSpPr>
                <a:spLocks noChangeArrowheads="1"/>
              </p:cNvSpPr>
              <p:nvPr/>
            </p:nvSpPr>
            <p:spPr bwMode="auto">
              <a:xfrm>
                <a:off x="2629" y="814"/>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81" name="Rectangle 271"/>
              <p:cNvSpPr>
                <a:spLocks noChangeArrowheads="1"/>
              </p:cNvSpPr>
              <p:nvPr/>
            </p:nvSpPr>
            <p:spPr bwMode="auto">
              <a:xfrm>
                <a:off x="2830" y="609"/>
                <a:ext cx="97"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82" name="Rectangle 270"/>
              <p:cNvSpPr>
                <a:spLocks noChangeArrowheads="1"/>
              </p:cNvSpPr>
              <p:nvPr/>
            </p:nvSpPr>
            <p:spPr bwMode="auto">
              <a:xfrm>
                <a:off x="2830" y="814"/>
                <a:ext cx="97"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83" name="Freeform 269"/>
              <p:cNvSpPr/>
              <p:nvPr/>
            </p:nvSpPr>
            <p:spPr bwMode="auto">
              <a:xfrm>
                <a:off x="1952" y="562"/>
                <a:ext cx="34" cy="33"/>
              </a:xfrm>
              <a:custGeom>
                <a:avLst/>
                <a:gdLst>
                  <a:gd name="T0" fmla="*/ 133 w 133"/>
                  <a:gd name="T1" fmla="*/ 134 h 134"/>
                  <a:gd name="T2" fmla="*/ 127 w 133"/>
                  <a:gd name="T3" fmla="*/ 93 h 134"/>
                  <a:gd name="T4" fmla="*/ 107 w 133"/>
                  <a:gd name="T5" fmla="*/ 56 h 134"/>
                  <a:gd name="T6" fmla="*/ 79 w 133"/>
                  <a:gd name="T7" fmla="*/ 26 h 134"/>
                  <a:gd name="T8" fmla="*/ 41 w 133"/>
                  <a:gd name="T9" fmla="*/ 7 h 134"/>
                  <a:gd name="T10" fmla="*/ 0 w 133"/>
                  <a:gd name="T11" fmla="*/ 0 h 134"/>
                </a:gdLst>
                <a:ahLst/>
                <a:cxnLst>
                  <a:cxn ang="0">
                    <a:pos x="T0" y="T1"/>
                  </a:cxn>
                  <a:cxn ang="0">
                    <a:pos x="T2" y="T3"/>
                  </a:cxn>
                  <a:cxn ang="0">
                    <a:pos x="T4" y="T5"/>
                  </a:cxn>
                  <a:cxn ang="0">
                    <a:pos x="T6" y="T7"/>
                  </a:cxn>
                  <a:cxn ang="0">
                    <a:pos x="T8" y="T9"/>
                  </a:cxn>
                  <a:cxn ang="0">
                    <a:pos x="T10" y="T11"/>
                  </a:cxn>
                </a:cxnLst>
                <a:rect l="0" t="0" r="r" b="b"/>
                <a:pathLst>
                  <a:path w="133" h="134">
                    <a:moveTo>
                      <a:pt x="133" y="134"/>
                    </a:moveTo>
                    <a:lnTo>
                      <a:pt x="127" y="93"/>
                    </a:lnTo>
                    <a:lnTo>
                      <a:pt x="107" y="56"/>
                    </a:lnTo>
                    <a:lnTo>
                      <a:pt x="79" y="26"/>
                    </a:lnTo>
                    <a:lnTo>
                      <a:pt x="41" y="7"/>
                    </a:lnTo>
                    <a:lnTo>
                      <a:pt x="0" y="0"/>
                    </a:lnTo>
                  </a:path>
                </a:pathLst>
              </a:custGeom>
              <a:noFill/>
              <a:ln w="0">
                <a:solidFill>
                  <a:srgbClr val="000000"/>
                </a:solidFill>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84" name="Line 268"/>
              <p:cNvSpPr>
                <a:spLocks noChangeShapeType="1"/>
              </p:cNvSpPr>
              <p:nvPr/>
            </p:nvSpPr>
            <p:spPr bwMode="auto">
              <a:xfrm>
                <a:off x="1986" y="595"/>
                <a:ext cx="1" cy="329"/>
              </a:xfrm>
              <a:prstGeom prst="line">
                <a:avLst/>
              </a:prstGeom>
              <a:noFill/>
              <a:ln w="0">
                <a:solidFill>
                  <a:srgbClr val="000000"/>
                </a:solidFill>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185" name="Freeform 267"/>
              <p:cNvSpPr/>
              <p:nvPr/>
            </p:nvSpPr>
            <p:spPr bwMode="auto">
              <a:xfrm>
                <a:off x="1952" y="924"/>
                <a:ext cx="34" cy="34"/>
              </a:xfrm>
              <a:custGeom>
                <a:avLst/>
                <a:gdLst>
                  <a:gd name="T0" fmla="*/ 0 w 133"/>
                  <a:gd name="T1" fmla="*/ 133 h 133"/>
                  <a:gd name="T2" fmla="*/ 41 w 133"/>
                  <a:gd name="T3" fmla="*/ 127 h 133"/>
                  <a:gd name="T4" fmla="*/ 79 w 133"/>
                  <a:gd name="T5" fmla="*/ 107 h 133"/>
                  <a:gd name="T6" fmla="*/ 107 w 133"/>
                  <a:gd name="T7" fmla="*/ 78 h 133"/>
                  <a:gd name="T8" fmla="*/ 127 w 133"/>
                  <a:gd name="T9" fmla="*/ 41 h 133"/>
                  <a:gd name="T10" fmla="*/ 133 w 133"/>
                  <a:gd name="T11" fmla="*/ 0 h 133"/>
                </a:gdLst>
                <a:ahLst/>
                <a:cxnLst>
                  <a:cxn ang="0">
                    <a:pos x="T0" y="T1"/>
                  </a:cxn>
                  <a:cxn ang="0">
                    <a:pos x="T2" y="T3"/>
                  </a:cxn>
                  <a:cxn ang="0">
                    <a:pos x="T4" y="T5"/>
                  </a:cxn>
                  <a:cxn ang="0">
                    <a:pos x="T6" y="T7"/>
                  </a:cxn>
                  <a:cxn ang="0">
                    <a:pos x="T8" y="T9"/>
                  </a:cxn>
                  <a:cxn ang="0">
                    <a:pos x="T10" y="T11"/>
                  </a:cxn>
                </a:cxnLst>
                <a:rect l="0" t="0" r="r" b="b"/>
                <a:pathLst>
                  <a:path w="133" h="133">
                    <a:moveTo>
                      <a:pt x="0" y="133"/>
                    </a:moveTo>
                    <a:lnTo>
                      <a:pt x="41" y="127"/>
                    </a:lnTo>
                    <a:lnTo>
                      <a:pt x="79" y="107"/>
                    </a:lnTo>
                    <a:lnTo>
                      <a:pt x="107" y="78"/>
                    </a:lnTo>
                    <a:lnTo>
                      <a:pt x="127" y="41"/>
                    </a:lnTo>
                    <a:lnTo>
                      <a:pt x="133" y="0"/>
                    </a:lnTo>
                  </a:path>
                </a:pathLst>
              </a:custGeom>
              <a:noFill/>
              <a:ln w="0">
                <a:solidFill>
                  <a:srgbClr val="000000"/>
                </a:solidFill>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86" name="Line 266"/>
              <p:cNvSpPr>
                <a:spLocks noChangeShapeType="1"/>
              </p:cNvSpPr>
              <p:nvPr/>
            </p:nvSpPr>
            <p:spPr bwMode="auto">
              <a:xfrm flipH="1">
                <a:off x="1824" y="958"/>
                <a:ext cx="128" cy="1"/>
              </a:xfrm>
              <a:prstGeom prst="line">
                <a:avLst/>
              </a:prstGeom>
              <a:noFill/>
              <a:ln w="0">
                <a:solidFill>
                  <a:srgbClr val="000000"/>
                </a:solidFill>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187" name="Freeform 265"/>
              <p:cNvSpPr/>
              <p:nvPr/>
            </p:nvSpPr>
            <p:spPr bwMode="auto">
              <a:xfrm>
                <a:off x="1791" y="924"/>
                <a:ext cx="33" cy="34"/>
              </a:xfrm>
              <a:custGeom>
                <a:avLst/>
                <a:gdLst>
                  <a:gd name="T0" fmla="*/ 0 w 134"/>
                  <a:gd name="T1" fmla="*/ 0 h 133"/>
                  <a:gd name="T2" fmla="*/ 7 w 134"/>
                  <a:gd name="T3" fmla="*/ 41 h 133"/>
                  <a:gd name="T4" fmla="*/ 26 w 134"/>
                  <a:gd name="T5" fmla="*/ 78 h 133"/>
                  <a:gd name="T6" fmla="*/ 55 w 134"/>
                  <a:gd name="T7" fmla="*/ 107 h 133"/>
                  <a:gd name="T8" fmla="*/ 92 w 134"/>
                  <a:gd name="T9" fmla="*/ 127 h 133"/>
                  <a:gd name="T10" fmla="*/ 134 w 134"/>
                  <a:gd name="T11" fmla="*/ 133 h 133"/>
                </a:gdLst>
                <a:ahLst/>
                <a:cxnLst>
                  <a:cxn ang="0">
                    <a:pos x="T0" y="T1"/>
                  </a:cxn>
                  <a:cxn ang="0">
                    <a:pos x="T2" y="T3"/>
                  </a:cxn>
                  <a:cxn ang="0">
                    <a:pos x="T4" y="T5"/>
                  </a:cxn>
                  <a:cxn ang="0">
                    <a:pos x="T6" y="T7"/>
                  </a:cxn>
                  <a:cxn ang="0">
                    <a:pos x="T8" y="T9"/>
                  </a:cxn>
                  <a:cxn ang="0">
                    <a:pos x="T10" y="T11"/>
                  </a:cxn>
                </a:cxnLst>
                <a:rect l="0" t="0" r="r" b="b"/>
                <a:pathLst>
                  <a:path w="134" h="133">
                    <a:moveTo>
                      <a:pt x="0" y="0"/>
                    </a:moveTo>
                    <a:lnTo>
                      <a:pt x="7" y="41"/>
                    </a:lnTo>
                    <a:lnTo>
                      <a:pt x="26" y="78"/>
                    </a:lnTo>
                    <a:lnTo>
                      <a:pt x="55" y="107"/>
                    </a:lnTo>
                    <a:lnTo>
                      <a:pt x="92" y="127"/>
                    </a:lnTo>
                    <a:lnTo>
                      <a:pt x="134" y="133"/>
                    </a:lnTo>
                  </a:path>
                </a:pathLst>
              </a:custGeom>
              <a:noFill/>
              <a:ln w="0">
                <a:solidFill>
                  <a:srgbClr val="000000"/>
                </a:solidFill>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88" name="Line 264"/>
              <p:cNvSpPr>
                <a:spLocks noChangeShapeType="1"/>
              </p:cNvSpPr>
              <p:nvPr/>
            </p:nvSpPr>
            <p:spPr bwMode="auto">
              <a:xfrm flipV="1">
                <a:off x="1791" y="595"/>
                <a:ext cx="1" cy="329"/>
              </a:xfrm>
              <a:prstGeom prst="line">
                <a:avLst/>
              </a:prstGeom>
              <a:noFill/>
              <a:ln w="0">
                <a:solidFill>
                  <a:srgbClr val="000000"/>
                </a:solidFill>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189" name="Freeform 263"/>
              <p:cNvSpPr/>
              <p:nvPr/>
            </p:nvSpPr>
            <p:spPr bwMode="auto">
              <a:xfrm>
                <a:off x="1791" y="562"/>
                <a:ext cx="33" cy="33"/>
              </a:xfrm>
              <a:custGeom>
                <a:avLst/>
                <a:gdLst>
                  <a:gd name="T0" fmla="*/ 134 w 134"/>
                  <a:gd name="T1" fmla="*/ 0 h 134"/>
                  <a:gd name="T2" fmla="*/ 92 w 134"/>
                  <a:gd name="T3" fmla="*/ 7 h 134"/>
                  <a:gd name="T4" fmla="*/ 55 w 134"/>
                  <a:gd name="T5" fmla="*/ 26 h 134"/>
                  <a:gd name="T6" fmla="*/ 26 w 134"/>
                  <a:gd name="T7" fmla="*/ 56 h 134"/>
                  <a:gd name="T8" fmla="*/ 7 w 134"/>
                  <a:gd name="T9" fmla="*/ 93 h 134"/>
                  <a:gd name="T10" fmla="*/ 0 w 134"/>
                  <a:gd name="T11" fmla="*/ 134 h 134"/>
                </a:gdLst>
                <a:ahLst/>
                <a:cxnLst>
                  <a:cxn ang="0">
                    <a:pos x="T0" y="T1"/>
                  </a:cxn>
                  <a:cxn ang="0">
                    <a:pos x="T2" y="T3"/>
                  </a:cxn>
                  <a:cxn ang="0">
                    <a:pos x="T4" y="T5"/>
                  </a:cxn>
                  <a:cxn ang="0">
                    <a:pos x="T6" y="T7"/>
                  </a:cxn>
                  <a:cxn ang="0">
                    <a:pos x="T8" y="T9"/>
                  </a:cxn>
                  <a:cxn ang="0">
                    <a:pos x="T10" y="T11"/>
                  </a:cxn>
                </a:cxnLst>
                <a:rect l="0" t="0" r="r" b="b"/>
                <a:pathLst>
                  <a:path w="134" h="134">
                    <a:moveTo>
                      <a:pt x="134" y="0"/>
                    </a:moveTo>
                    <a:lnTo>
                      <a:pt x="92" y="7"/>
                    </a:lnTo>
                    <a:lnTo>
                      <a:pt x="55" y="26"/>
                    </a:lnTo>
                    <a:lnTo>
                      <a:pt x="26" y="56"/>
                    </a:lnTo>
                    <a:lnTo>
                      <a:pt x="7" y="93"/>
                    </a:lnTo>
                    <a:lnTo>
                      <a:pt x="0" y="134"/>
                    </a:lnTo>
                  </a:path>
                </a:pathLst>
              </a:custGeom>
              <a:noFill/>
              <a:ln w="0">
                <a:solidFill>
                  <a:srgbClr val="000000"/>
                </a:solidFill>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90" name="Rectangle 262"/>
              <p:cNvSpPr>
                <a:spLocks noChangeArrowheads="1"/>
              </p:cNvSpPr>
              <p:nvPr/>
            </p:nvSpPr>
            <p:spPr bwMode="auto">
              <a:xfrm>
                <a:off x="1831" y="1142"/>
                <a:ext cx="1051"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266700" algn="l" defTabSz="914400" rtl="0" eaLnBrk="0" fontAlgn="base" latinLnBrk="0" hangingPunct="0">
                  <a:lnSpc>
                    <a:spcPct val="100000"/>
                  </a:lnSpc>
                  <a:spcBef>
                    <a:spcPct val="0"/>
                  </a:spcBef>
                  <a:spcAft>
                    <a:spcPct val="0"/>
                  </a:spcAft>
                  <a:buClrTx/>
                  <a:buSzTx/>
                  <a:buFontTx/>
                  <a:buNone/>
                </a:pPr>
                <a:r>
                  <a:rPr kumimoji="0" lang="zh-CN" altLang="zh-CN" sz="10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反吹间隔</a:t>
                </a:r>
                <a:r>
                  <a:rPr kumimoji="0" lang="en-US" altLang="zh-CN" sz="10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1h</a:t>
                </a: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191" name="Line 261"/>
              <p:cNvSpPr>
                <a:spLocks noChangeShapeType="1"/>
              </p:cNvSpPr>
              <p:nvPr/>
            </p:nvSpPr>
            <p:spPr bwMode="auto">
              <a:xfrm>
                <a:off x="1824" y="562"/>
                <a:ext cx="128" cy="1"/>
              </a:xfrm>
              <a:prstGeom prst="line">
                <a:avLst/>
              </a:prstGeom>
              <a:noFill/>
              <a:ln w="0">
                <a:solidFill>
                  <a:srgbClr val="000000"/>
                </a:solidFill>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192" name="Rectangle 260"/>
              <p:cNvSpPr>
                <a:spLocks noChangeArrowheads="1"/>
              </p:cNvSpPr>
              <p:nvPr/>
            </p:nvSpPr>
            <p:spPr bwMode="auto">
              <a:xfrm>
                <a:off x="3395" y="516"/>
                <a:ext cx="1366" cy="489"/>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93" name="Rectangle 259"/>
              <p:cNvSpPr>
                <a:spLocks noChangeArrowheads="1"/>
              </p:cNvSpPr>
              <p:nvPr/>
            </p:nvSpPr>
            <p:spPr bwMode="auto">
              <a:xfrm>
                <a:off x="3713" y="562"/>
                <a:ext cx="129"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94" name="Freeform 258"/>
              <p:cNvSpPr/>
              <p:nvPr/>
            </p:nvSpPr>
            <p:spPr bwMode="auto">
              <a:xfrm>
                <a:off x="3703" y="562"/>
                <a:ext cx="149" cy="1"/>
              </a:xfrm>
              <a:custGeom>
                <a:avLst/>
                <a:gdLst>
                  <a:gd name="T0" fmla="*/ 41 w 597"/>
                  <a:gd name="T1" fmla="*/ 0 h 7"/>
                  <a:gd name="T2" fmla="*/ 0 w 597"/>
                  <a:gd name="T3" fmla="*/ 7 h 7"/>
                  <a:gd name="T4" fmla="*/ 597 w 597"/>
                  <a:gd name="T5" fmla="*/ 7 h 7"/>
                  <a:gd name="T6" fmla="*/ 41 w 597"/>
                  <a:gd name="T7" fmla="*/ 0 h 7"/>
                </a:gdLst>
                <a:ahLst/>
                <a:cxnLst>
                  <a:cxn ang="0">
                    <a:pos x="T0" y="T1"/>
                  </a:cxn>
                  <a:cxn ang="0">
                    <a:pos x="T2" y="T3"/>
                  </a:cxn>
                  <a:cxn ang="0">
                    <a:pos x="T4" y="T5"/>
                  </a:cxn>
                  <a:cxn ang="0">
                    <a:pos x="T6" y="T7"/>
                  </a:cxn>
                </a:cxnLst>
                <a:rect l="0" t="0" r="r" b="b"/>
                <a:pathLst>
                  <a:path w="597" h="7">
                    <a:moveTo>
                      <a:pt x="41" y="0"/>
                    </a:moveTo>
                    <a:lnTo>
                      <a:pt x="0" y="7"/>
                    </a:lnTo>
                    <a:lnTo>
                      <a:pt x="597" y="7"/>
                    </a:lnTo>
                    <a:lnTo>
                      <a:pt x="41"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5" name="Freeform 257"/>
              <p:cNvSpPr/>
              <p:nvPr/>
            </p:nvSpPr>
            <p:spPr bwMode="auto">
              <a:xfrm>
                <a:off x="3713" y="562"/>
                <a:ext cx="139" cy="1"/>
              </a:xfrm>
              <a:custGeom>
                <a:avLst/>
                <a:gdLst>
                  <a:gd name="T0" fmla="*/ 0 w 556"/>
                  <a:gd name="T1" fmla="*/ 0 h 7"/>
                  <a:gd name="T2" fmla="*/ 515 w 556"/>
                  <a:gd name="T3" fmla="*/ 0 h 7"/>
                  <a:gd name="T4" fmla="*/ 556 w 556"/>
                  <a:gd name="T5" fmla="*/ 7 h 7"/>
                  <a:gd name="T6" fmla="*/ 0 w 556"/>
                  <a:gd name="T7" fmla="*/ 0 h 7"/>
                </a:gdLst>
                <a:ahLst/>
                <a:cxnLst>
                  <a:cxn ang="0">
                    <a:pos x="T0" y="T1"/>
                  </a:cxn>
                  <a:cxn ang="0">
                    <a:pos x="T2" y="T3"/>
                  </a:cxn>
                  <a:cxn ang="0">
                    <a:pos x="T4" y="T5"/>
                  </a:cxn>
                  <a:cxn ang="0">
                    <a:pos x="T6" y="T7"/>
                  </a:cxn>
                </a:cxnLst>
                <a:rect l="0" t="0" r="r" b="b"/>
                <a:pathLst>
                  <a:path w="556" h="7">
                    <a:moveTo>
                      <a:pt x="0" y="0"/>
                    </a:moveTo>
                    <a:lnTo>
                      <a:pt x="515" y="0"/>
                    </a:lnTo>
                    <a:lnTo>
                      <a:pt x="556" y="7"/>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6" name="Freeform 256"/>
              <p:cNvSpPr/>
              <p:nvPr/>
            </p:nvSpPr>
            <p:spPr bwMode="auto">
              <a:xfrm>
                <a:off x="3693" y="563"/>
                <a:ext cx="168" cy="5"/>
              </a:xfrm>
              <a:custGeom>
                <a:avLst/>
                <a:gdLst>
                  <a:gd name="T0" fmla="*/ 36 w 670"/>
                  <a:gd name="T1" fmla="*/ 0 h 19"/>
                  <a:gd name="T2" fmla="*/ 0 w 670"/>
                  <a:gd name="T3" fmla="*/ 19 h 19"/>
                  <a:gd name="T4" fmla="*/ 670 w 670"/>
                  <a:gd name="T5" fmla="*/ 19 h 19"/>
                  <a:gd name="T6" fmla="*/ 36 w 670"/>
                  <a:gd name="T7" fmla="*/ 0 h 19"/>
                </a:gdLst>
                <a:ahLst/>
                <a:cxnLst>
                  <a:cxn ang="0">
                    <a:pos x="T0" y="T1"/>
                  </a:cxn>
                  <a:cxn ang="0">
                    <a:pos x="T2" y="T3"/>
                  </a:cxn>
                  <a:cxn ang="0">
                    <a:pos x="T4" y="T5"/>
                  </a:cxn>
                  <a:cxn ang="0">
                    <a:pos x="T6" y="T7"/>
                  </a:cxn>
                </a:cxnLst>
                <a:rect l="0" t="0" r="r" b="b"/>
                <a:pathLst>
                  <a:path w="670" h="19">
                    <a:moveTo>
                      <a:pt x="36" y="0"/>
                    </a:moveTo>
                    <a:lnTo>
                      <a:pt x="0" y="19"/>
                    </a:lnTo>
                    <a:lnTo>
                      <a:pt x="670" y="19"/>
                    </a:lnTo>
                    <a:lnTo>
                      <a:pt x="36"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7" name="Freeform 255"/>
              <p:cNvSpPr/>
              <p:nvPr/>
            </p:nvSpPr>
            <p:spPr bwMode="auto">
              <a:xfrm>
                <a:off x="3703" y="563"/>
                <a:ext cx="158" cy="5"/>
              </a:xfrm>
              <a:custGeom>
                <a:avLst/>
                <a:gdLst>
                  <a:gd name="T0" fmla="*/ 0 w 634"/>
                  <a:gd name="T1" fmla="*/ 0 h 19"/>
                  <a:gd name="T2" fmla="*/ 597 w 634"/>
                  <a:gd name="T3" fmla="*/ 0 h 19"/>
                  <a:gd name="T4" fmla="*/ 634 w 634"/>
                  <a:gd name="T5" fmla="*/ 19 h 19"/>
                  <a:gd name="T6" fmla="*/ 0 w 634"/>
                  <a:gd name="T7" fmla="*/ 0 h 19"/>
                </a:gdLst>
                <a:ahLst/>
                <a:cxnLst>
                  <a:cxn ang="0">
                    <a:pos x="T0" y="T1"/>
                  </a:cxn>
                  <a:cxn ang="0">
                    <a:pos x="T2" y="T3"/>
                  </a:cxn>
                  <a:cxn ang="0">
                    <a:pos x="T4" y="T5"/>
                  </a:cxn>
                  <a:cxn ang="0">
                    <a:pos x="T6" y="T7"/>
                  </a:cxn>
                </a:cxnLst>
                <a:rect l="0" t="0" r="r" b="b"/>
                <a:pathLst>
                  <a:path w="634" h="19">
                    <a:moveTo>
                      <a:pt x="0" y="0"/>
                    </a:moveTo>
                    <a:lnTo>
                      <a:pt x="597" y="0"/>
                    </a:lnTo>
                    <a:lnTo>
                      <a:pt x="634" y="1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8" name="Freeform 254"/>
              <p:cNvSpPr/>
              <p:nvPr/>
            </p:nvSpPr>
            <p:spPr bwMode="auto">
              <a:xfrm>
                <a:off x="3686" y="568"/>
                <a:ext cx="182" cy="7"/>
              </a:xfrm>
              <a:custGeom>
                <a:avLst/>
                <a:gdLst>
                  <a:gd name="T0" fmla="*/ 30 w 730"/>
                  <a:gd name="T1" fmla="*/ 0 h 30"/>
                  <a:gd name="T2" fmla="*/ 0 w 730"/>
                  <a:gd name="T3" fmla="*/ 30 h 30"/>
                  <a:gd name="T4" fmla="*/ 730 w 730"/>
                  <a:gd name="T5" fmla="*/ 30 h 30"/>
                  <a:gd name="T6" fmla="*/ 30 w 730"/>
                  <a:gd name="T7" fmla="*/ 0 h 30"/>
                </a:gdLst>
                <a:ahLst/>
                <a:cxnLst>
                  <a:cxn ang="0">
                    <a:pos x="T0" y="T1"/>
                  </a:cxn>
                  <a:cxn ang="0">
                    <a:pos x="T2" y="T3"/>
                  </a:cxn>
                  <a:cxn ang="0">
                    <a:pos x="T4" y="T5"/>
                  </a:cxn>
                  <a:cxn ang="0">
                    <a:pos x="T6" y="T7"/>
                  </a:cxn>
                </a:cxnLst>
                <a:rect l="0" t="0" r="r" b="b"/>
                <a:pathLst>
                  <a:path w="730" h="30">
                    <a:moveTo>
                      <a:pt x="30" y="0"/>
                    </a:moveTo>
                    <a:lnTo>
                      <a:pt x="0" y="30"/>
                    </a:lnTo>
                    <a:lnTo>
                      <a:pt x="730" y="30"/>
                    </a:lnTo>
                    <a:lnTo>
                      <a:pt x="3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9" name="Freeform 253"/>
              <p:cNvSpPr/>
              <p:nvPr/>
            </p:nvSpPr>
            <p:spPr bwMode="auto">
              <a:xfrm>
                <a:off x="3693" y="568"/>
                <a:ext cx="175" cy="7"/>
              </a:xfrm>
              <a:custGeom>
                <a:avLst/>
                <a:gdLst>
                  <a:gd name="T0" fmla="*/ 0 w 700"/>
                  <a:gd name="T1" fmla="*/ 0 h 30"/>
                  <a:gd name="T2" fmla="*/ 670 w 700"/>
                  <a:gd name="T3" fmla="*/ 0 h 30"/>
                  <a:gd name="T4" fmla="*/ 700 w 700"/>
                  <a:gd name="T5" fmla="*/ 30 h 30"/>
                  <a:gd name="T6" fmla="*/ 0 w 700"/>
                  <a:gd name="T7" fmla="*/ 0 h 30"/>
                </a:gdLst>
                <a:ahLst/>
                <a:cxnLst>
                  <a:cxn ang="0">
                    <a:pos x="T0" y="T1"/>
                  </a:cxn>
                  <a:cxn ang="0">
                    <a:pos x="T2" y="T3"/>
                  </a:cxn>
                  <a:cxn ang="0">
                    <a:pos x="T4" y="T5"/>
                  </a:cxn>
                  <a:cxn ang="0">
                    <a:pos x="T6" y="T7"/>
                  </a:cxn>
                </a:cxnLst>
                <a:rect l="0" t="0" r="r" b="b"/>
                <a:pathLst>
                  <a:path w="700" h="30">
                    <a:moveTo>
                      <a:pt x="0" y="0"/>
                    </a:moveTo>
                    <a:lnTo>
                      <a:pt x="670" y="0"/>
                    </a:lnTo>
                    <a:lnTo>
                      <a:pt x="700" y="3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0" name="Freeform 252"/>
              <p:cNvSpPr/>
              <p:nvPr/>
            </p:nvSpPr>
            <p:spPr bwMode="auto">
              <a:xfrm>
                <a:off x="3681" y="575"/>
                <a:ext cx="192" cy="10"/>
              </a:xfrm>
              <a:custGeom>
                <a:avLst/>
                <a:gdLst>
                  <a:gd name="T0" fmla="*/ 20 w 769"/>
                  <a:gd name="T1" fmla="*/ 0 h 37"/>
                  <a:gd name="T2" fmla="*/ 0 w 769"/>
                  <a:gd name="T3" fmla="*/ 37 h 37"/>
                  <a:gd name="T4" fmla="*/ 769 w 769"/>
                  <a:gd name="T5" fmla="*/ 37 h 37"/>
                  <a:gd name="T6" fmla="*/ 20 w 769"/>
                  <a:gd name="T7" fmla="*/ 0 h 37"/>
                </a:gdLst>
                <a:ahLst/>
                <a:cxnLst>
                  <a:cxn ang="0">
                    <a:pos x="T0" y="T1"/>
                  </a:cxn>
                  <a:cxn ang="0">
                    <a:pos x="T2" y="T3"/>
                  </a:cxn>
                  <a:cxn ang="0">
                    <a:pos x="T4" y="T5"/>
                  </a:cxn>
                  <a:cxn ang="0">
                    <a:pos x="T6" y="T7"/>
                  </a:cxn>
                </a:cxnLst>
                <a:rect l="0" t="0" r="r" b="b"/>
                <a:pathLst>
                  <a:path w="769" h="37">
                    <a:moveTo>
                      <a:pt x="20" y="0"/>
                    </a:moveTo>
                    <a:lnTo>
                      <a:pt x="0" y="37"/>
                    </a:lnTo>
                    <a:lnTo>
                      <a:pt x="769" y="37"/>
                    </a:lnTo>
                    <a:lnTo>
                      <a:pt x="2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1" name="Freeform 251"/>
              <p:cNvSpPr/>
              <p:nvPr/>
            </p:nvSpPr>
            <p:spPr bwMode="auto">
              <a:xfrm>
                <a:off x="3686" y="575"/>
                <a:ext cx="187" cy="10"/>
              </a:xfrm>
              <a:custGeom>
                <a:avLst/>
                <a:gdLst>
                  <a:gd name="T0" fmla="*/ 0 w 749"/>
                  <a:gd name="T1" fmla="*/ 0 h 37"/>
                  <a:gd name="T2" fmla="*/ 730 w 749"/>
                  <a:gd name="T3" fmla="*/ 0 h 37"/>
                  <a:gd name="T4" fmla="*/ 749 w 749"/>
                  <a:gd name="T5" fmla="*/ 37 h 37"/>
                  <a:gd name="T6" fmla="*/ 0 w 749"/>
                  <a:gd name="T7" fmla="*/ 0 h 37"/>
                </a:gdLst>
                <a:ahLst/>
                <a:cxnLst>
                  <a:cxn ang="0">
                    <a:pos x="T0" y="T1"/>
                  </a:cxn>
                  <a:cxn ang="0">
                    <a:pos x="T2" y="T3"/>
                  </a:cxn>
                  <a:cxn ang="0">
                    <a:pos x="T4" y="T5"/>
                  </a:cxn>
                  <a:cxn ang="0">
                    <a:pos x="T6" y="T7"/>
                  </a:cxn>
                </a:cxnLst>
                <a:rect l="0" t="0" r="r" b="b"/>
                <a:pathLst>
                  <a:path w="749" h="37">
                    <a:moveTo>
                      <a:pt x="0" y="0"/>
                    </a:moveTo>
                    <a:lnTo>
                      <a:pt x="730" y="0"/>
                    </a:lnTo>
                    <a:lnTo>
                      <a:pt x="749" y="37"/>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2" name="Freeform 250"/>
              <p:cNvSpPr/>
              <p:nvPr/>
            </p:nvSpPr>
            <p:spPr bwMode="auto">
              <a:xfrm>
                <a:off x="3680" y="585"/>
                <a:ext cx="195" cy="10"/>
              </a:xfrm>
              <a:custGeom>
                <a:avLst/>
                <a:gdLst>
                  <a:gd name="T0" fmla="*/ 6 w 781"/>
                  <a:gd name="T1" fmla="*/ 0 h 41"/>
                  <a:gd name="T2" fmla="*/ 0 w 781"/>
                  <a:gd name="T3" fmla="*/ 41 h 41"/>
                  <a:gd name="T4" fmla="*/ 781 w 781"/>
                  <a:gd name="T5" fmla="*/ 41 h 41"/>
                  <a:gd name="T6" fmla="*/ 6 w 781"/>
                  <a:gd name="T7" fmla="*/ 0 h 41"/>
                </a:gdLst>
                <a:ahLst/>
                <a:cxnLst>
                  <a:cxn ang="0">
                    <a:pos x="T0" y="T1"/>
                  </a:cxn>
                  <a:cxn ang="0">
                    <a:pos x="T2" y="T3"/>
                  </a:cxn>
                  <a:cxn ang="0">
                    <a:pos x="T4" y="T5"/>
                  </a:cxn>
                  <a:cxn ang="0">
                    <a:pos x="T6" y="T7"/>
                  </a:cxn>
                </a:cxnLst>
                <a:rect l="0" t="0" r="r" b="b"/>
                <a:pathLst>
                  <a:path w="781" h="41">
                    <a:moveTo>
                      <a:pt x="6" y="0"/>
                    </a:moveTo>
                    <a:lnTo>
                      <a:pt x="0" y="41"/>
                    </a:lnTo>
                    <a:lnTo>
                      <a:pt x="781" y="41"/>
                    </a:lnTo>
                    <a:lnTo>
                      <a:pt x="6"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3" name="Freeform 249"/>
              <p:cNvSpPr/>
              <p:nvPr/>
            </p:nvSpPr>
            <p:spPr bwMode="auto">
              <a:xfrm>
                <a:off x="3681" y="585"/>
                <a:ext cx="194" cy="10"/>
              </a:xfrm>
              <a:custGeom>
                <a:avLst/>
                <a:gdLst>
                  <a:gd name="T0" fmla="*/ 0 w 775"/>
                  <a:gd name="T1" fmla="*/ 0 h 41"/>
                  <a:gd name="T2" fmla="*/ 769 w 775"/>
                  <a:gd name="T3" fmla="*/ 0 h 41"/>
                  <a:gd name="T4" fmla="*/ 775 w 775"/>
                  <a:gd name="T5" fmla="*/ 41 h 41"/>
                  <a:gd name="T6" fmla="*/ 0 w 775"/>
                  <a:gd name="T7" fmla="*/ 0 h 41"/>
                </a:gdLst>
                <a:ahLst/>
                <a:cxnLst>
                  <a:cxn ang="0">
                    <a:pos x="T0" y="T1"/>
                  </a:cxn>
                  <a:cxn ang="0">
                    <a:pos x="T2" y="T3"/>
                  </a:cxn>
                  <a:cxn ang="0">
                    <a:pos x="T4" y="T5"/>
                  </a:cxn>
                  <a:cxn ang="0">
                    <a:pos x="T6" y="T7"/>
                  </a:cxn>
                </a:cxnLst>
                <a:rect l="0" t="0" r="r" b="b"/>
                <a:pathLst>
                  <a:path w="775" h="41">
                    <a:moveTo>
                      <a:pt x="0" y="0"/>
                    </a:moveTo>
                    <a:lnTo>
                      <a:pt x="769" y="0"/>
                    </a:lnTo>
                    <a:lnTo>
                      <a:pt x="775" y="4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4" name="Freeform 248"/>
              <p:cNvSpPr/>
              <p:nvPr/>
            </p:nvSpPr>
            <p:spPr bwMode="auto">
              <a:xfrm>
                <a:off x="3680" y="595"/>
                <a:ext cx="195" cy="14"/>
              </a:xfrm>
              <a:custGeom>
                <a:avLst/>
                <a:gdLst>
                  <a:gd name="T0" fmla="*/ 0 w 781"/>
                  <a:gd name="T1" fmla="*/ 0 h 55"/>
                  <a:gd name="T2" fmla="*/ 0 w 781"/>
                  <a:gd name="T3" fmla="*/ 55 h 55"/>
                  <a:gd name="T4" fmla="*/ 781 w 781"/>
                  <a:gd name="T5" fmla="*/ 55 h 55"/>
                  <a:gd name="T6" fmla="*/ 0 w 781"/>
                  <a:gd name="T7" fmla="*/ 0 h 55"/>
                </a:gdLst>
                <a:ahLst/>
                <a:cxnLst>
                  <a:cxn ang="0">
                    <a:pos x="T0" y="T1"/>
                  </a:cxn>
                  <a:cxn ang="0">
                    <a:pos x="T2" y="T3"/>
                  </a:cxn>
                  <a:cxn ang="0">
                    <a:pos x="T4" y="T5"/>
                  </a:cxn>
                  <a:cxn ang="0">
                    <a:pos x="T6" y="T7"/>
                  </a:cxn>
                </a:cxnLst>
                <a:rect l="0" t="0" r="r" b="b"/>
                <a:pathLst>
                  <a:path w="781" h="55">
                    <a:moveTo>
                      <a:pt x="0" y="0"/>
                    </a:moveTo>
                    <a:lnTo>
                      <a:pt x="0" y="55"/>
                    </a:lnTo>
                    <a:lnTo>
                      <a:pt x="781" y="5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5" name="Freeform 247"/>
              <p:cNvSpPr/>
              <p:nvPr/>
            </p:nvSpPr>
            <p:spPr bwMode="auto">
              <a:xfrm>
                <a:off x="3680" y="595"/>
                <a:ext cx="195" cy="14"/>
              </a:xfrm>
              <a:custGeom>
                <a:avLst/>
                <a:gdLst>
                  <a:gd name="T0" fmla="*/ 0 w 781"/>
                  <a:gd name="T1" fmla="*/ 0 h 55"/>
                  <a:gd name="T2" fmla="*/ 781 w 781"/>
                  <a:gd name="T3" fmla="*/ 0 h 55"/>
                  <a:gd name="T4" fmla="*/ 781 w 781"/>
                  <a:gd name="T5" fmla="*/ 55 h 55"/>
                  <a:gd name="T6" fmla="*/ 0 w 781"/>
                  <a:gd name="T7" fmla="*/ 0 h 55"/>
                </a:gdLst>
                <a:ahLst/>
                <a:cxnLst>
                  <a:cxn ang="0">
                    <a:pos x="T0" y="T1"/>
                  </a:cxn>
                  <a:cxn ang="0">
                    <a:pos x="T2" y="T3"/>
                  </a:cxn>
                  <a:cxn ang="0">
                    <a:pos x="T4" y="T5"/>
                  </a:cxn>
                  <a:cxn ang="0">
                    <a:pos x="T6" y="T7"/>
                  </a:cxn>
                </a:cxnLst>
                <a:rect l="0" t="0" r="r" b="b"/>
                <a:pathLst>
                  <a:path w="781" h="55">
                    <a:moveTo>
                      <a:pt x="0" y="0"/>
                    </a:moveTo>
                    <a:lnTo>
                      <a:pt x="781" y="0"/>
                    </a:lnTo>
                    <a:lnTo>
                      <a:pt x="781" y="5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6" name="Rectangle 246"/>
              <p:cNvSpPr>
                <a:spLocks noChangeArrowheads="1"/>
              </p:cNvSpPr>
              <p:nvPr/>
            </p:nvSpPr>
            <p:spPr bwMode="auto">
              <a:xfrm>
                <a:off x="3727" y="609"/>
                <a:ext cx="97"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07" name="Freeform 245"/>
              <p:cNvSpPr/>
              <p:nvPr/>
            </p:nvSpPr>
            <p:spPr bwMode="auto">
              <a:xfrm>
                <a:off x="3680" y="609"/>
                <a:ext cx="47" cy="93"/>
              </a:xfrm>
              <a:custGeom>
                <a:avLst/>
                <a:gdLst>
                  <a:gd name="T0" fmla="*/ 0 w 189"/>
                  <a:gd name="T1" fmla="*/ 0 h 372"/>
                  <a:gd name="T2" fmla="*/ 0 w 189"/>
                  <a:gd name="T3" fmla="*/ 372 h 372"/>
                  <a:gd name="T4" fmla="*/ 189 w 189"/>
                  <a:gd name="T5" fmla="*/ 372 h 372"/>
                  <a:gd name="T6" fmla="*/ 0 w 189"/>
                  <a:gd name="T7" fmla="*/ 0 h 372"/>
                </a:gdLst>
                <a:ahLst/>
                <a:cxnLst>
                  <a:cxn ang="0">
                    <a:pos x="T0" y="T1"/>
                  </a:cxn>
                  <a:cxn ang="0">
                    <a:pos x="T2" y="T3"/>
                  </a:cxn>
                  <a:cxn ang="0">
                    <a:pos x="T4" y="T5"/>
                  </a:cxn>
                  <a:cxn ang="0">
                    <a:pos x="T6" y="T7"/>
                  </a:cxn>
                </a:cxnLst>
                <a:rect l="0" t="0" r="r" b="b"/>
                <a:pathLst>
                  <a:path w="189" h="372">
                    <a:moveTo>
                      <a:pt x="0" y="0"/>
                    </a:moveTo>
                    <a:lnTo>
                      <a:pt x="0" y="372"/>
                    </a:lnTo>
                    <a:lnTo>
                      <a:pt x="189"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8" name="Freeform 244"/>
              <p:cNvSpPr/>
              <p:nvPr/>
            </p:nvSpPr>
            <p:spPr bwMode="auto">
              <a:xfrm>
                <a:off x="3680" y="609"/>
                <a:ext cx="47" cy="93"/>
              </a:xfrm>
              <a:custGeom>
                <a:avLst/>
                <a:gdLst>
                  <a:gd name="T0" fmla="*/ 0 w 189"/>
                  <a:gd name="T1" fmla="*/ 0 h 372"/>
                  <a:gd name="T2" fmla="*/ 189 w 189"/>
                  <a:gd name="T3" fmla="*/ 0 h 372"/>
                  <a:gd name="T4" fmla="*/ 189 w 189"/>
                  <a:gd name="T5" fmla="*/ 372 h 372"/>
                  <a:gd name="T6" fmla="*/ 0 w 189"/>
                  <a:gd name="T7" fmla="*/ 0 h 372"/>
                </a:gdLst>
                <a:ahLst/>
                <a:cxnLst>
                  <a:cxn ang="0">
                    <a:pos x="T0" y="T1"/>
                  </a:cxn>
                  <a:cxn ang="0">
                    <a:pos x="T2" y="T3"/>
                  </a:cxn>
                  <a:cxn ang="0">
                    <a:pos x="T4" y="T5"/>
                  </a:cxn>
                  <a:cxn ang="0">
                    <a:pos x="T6" y="T7"/>
                  </a:cxn>
                </a:cxnLst>
                <a:rect l="0" t="0" r="r" b="b"/>
                <a:pathLst>
                  <a:path w="189" h="372">
                    <a:moveTo>
                      <a:pt x="0" y="0"/>
                    </a:moveTo>
                    <a:lnTo>
                      <a:pt x="189" y="0"/>
                    </a:lnTo>
                    <a:lnTo>
                      <a:pt x="189"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9" name="Freeform 243"/>
              <p:cNvSpPr/>
              <p:nvPr/>
            </p:nvSpPr>
            <p:spPr bwMode="auto">
              <a:xfrm>
                <a:off x="3824" y="609"/>
                <a:ext cx="51" cy="93"/>
              </a:xfrm>
              <a:custGeom>
                <a:avLst/>
                <a:gdLst>
                  <a:gd name="T0" fmla="*/ 0 w 203"/>
                  <a:gd name="T1" fmla="*/ 0 h 372"/>
                  <a:gd name="T2" fmla="*/ 0 w 203"/>
                  <a:gd name="T3" fmla="*/ 372 h 372"/>
                  <a:gd name="T4" fmla="*/ 203 w 203"/>
                  <a:gd name="T5" fmla="*/ 372 h 372"/>
                  <a:gd name="T6" fmla="*/ 0 w 203"/>
                  <a:gd name="T7" fmla="*/ 0 h 372"/>
                </a:gdLst>
                <a:ahLst/>
                <a:cxnLst>
                  <a:cxn ang="0">
                    <a:pos x="T0" y="T1"/>
                  </a:cxn>
                  <a:cxn ang="0">
                    <a:pos x="T2" y="T3"/>
                  </a:cxn>
                  <a:cxn ang="0">
                    <a:pos x="T4" y="T5"/>
                  </a:cxn>
                  <a:cxn ang="0">
                    <a:pos x="T6" y="T7"/>
                  </a:cxn>
                </a:cxnLst>
                <a:rect l="0" t="0" r="r" b="b"/>
                <a:pathLst>
                  <a:path w="203" h="372">
                    <a:moveTo>
                      <a:pt x="0" y="0"/>
                    </a:moveTo>
                    <a:lnTo>
                      <a:pt x="0" y="372"/>
                    </a:lnTo>
                    <a:lnTo>
                      <a:pt x="203"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0" name="Freeform 242"/>
              <p:cNvSpPr/>
              <p:nvPr/>
            </p:nvSpPr>
            <p:spPr bwMode="auto">
              <a:xfrm>
                <a:off x="3824" y="609"/>
                <a:ext cx="51" cy="93"/>
              </a:xfrm>
              <a:custGeom>
                <a:avLst/>
                <a:gdLst>
                  <a:gd name="T0" fmla="*/ 0 w 203"/>
                  <a:gd name="T1" fmla="*/ 0 h 372"/>
                  <a:gd name="T2" fmla="*/ 203 w 203"/>
                  <a:gd name="T3" fmla="*/ 0 h 372"/>
                  <a:gd name="T4" fmla="*/ 203 w 203"/>
                  <a:gd name="T5" fmla="*/ 372 h 372"/>
                  <a:gd name="T6" fmla="*/ 0 w 203"/>
                  <a:gd name="T7" fmla="*/ 0 h 372"/>
                </a:gdLst>
                <a:ahLst/>
                <a:cxnLst>
                  <a:cxn ang="0">
                    <a:pos x="T0" y="T1"/>
                  </a:cxn>
                  <a:cxn ang="0">
                    <a:pos x="T2" y="T3"/>
                  </a:cxn>
                  <a:cxn ang="0">
                    <a:pos x="T4" y="T5"/>
                  </a:cxn>
                  <a:cxn ang="0">
                    <a:pos x="T6" y="T7"/>
                  </a:cxn>
                </a:cxnLst>
                <a:rect l="0" t="0" r="r" b="b"/>
                <a:pathLst>
                  <a:path w="203" h="372">
                    <a:moveTo>
                      <a:pt x="0" y="0"/>
                    </a:moveTo>
                    <a:lnTo>
                      <a:pt x="203" y="0"/>
                    </a:lnTo>
                    <a:lnTo>
                      <a:pt x="203"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1" name="Rectangle 241"/>
              <p:cNvSpPr>
                <a:spLocks noChangeArrowheads="1"/>
              </p:cNvSpPr>
              <p:nvPr/>
            </p:nvSpPr>
            <p:spPr bwMode="auto">
              <a:xfrm>
                <a:off x="3727" y="702"/>
                <a:ext cx="97"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12" name="Freeform 240"/>
              <p:cNvSpPr/>
              <p:nvPr/>
            </p:nvSpPr>
            <p:spPr bwMode="auto">
              <a:xfrm>
                <a:off x="3680" y="702"/>
                <a:ext cx="195" cy="112"/>
              </a:xfrm>
              <a:custGeom>
                <a:avLst/>
                <a:gdLst>
                  <a:gd name="T0" fmla="*/ 0 w 781"/>
                  <a:gd name="T1" fmla="*/ 0 h 449"/>
                  <a:gd name="T2" fmla="*/ 0 w 781"/>
                  <a:gd name="T3" fmla="*/ 449 h 449"/>
                  <a:gd name="T4" fmla="*/ 781 w 781"/>
                  <a:gd name="T5" fmla="*/ 449 h 449"/>
                  <a:gd name="T6" fmla="*/ 0 w 781"/>
                  <a:gd name="T7" fmla="*/ 0 h 449"/>
                </a:gdLst>
                <a:ahLst/>
                <a:cxnLst>
                  <a:cxn ang="0">
                    <a:pos x="T0" y="T1"/>
                  </a:cxn>
                  <a:cxn ang="0">
                    <a:pos x="T2" y="T3"/>
                  </a:cxn>
                  <a:cxn ang="0">
                    <a:pos x="T4" y="T5"/>
                  </a:cxn>
                  <a:cxn ang="0">
                    <a:pos x="T6" y="T7"/>
                  </a:cxn>
                </a:cxnLst>
                <a:rect l="0" t="0" r="r" b="b"/>
                <a:pathLst>
                  <a:path w="781" h="449">
                    <a:moveTo>
                      <a:pt x="0" y="0"/>
                    </a:moveTo>
                    <a:lnTo>
                      <a:pt x="0" y="449"/>
                    </a:lnTo>
                    <a:lnTo>
                      <a:pt x="781" y="44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3" name="Freeform 239"/>
              <p:cNvSpPr/>
              <p:nvPr/>
            </p:nvSpPr>
            <p:spPr bwMode="auto">
              <a:xfrm>
                <a:off x="3680" y="702"/>
                <a:ext cx="195" cy="112"/>
              </a:xfrm>
              <a:custGeom>
                <a:avLst/>
                <a:gdLst>
                  <a:gd name="T0" fmla="*/ 0 w 781"/>
                  <a:gd name="T1" fmla="*/ 0 h 449"/>
                  <a:gd name="T2" fmla="*/ 781 w 781"/>
                  <a:gd name="T3" fmla="*/ 0 h 449"/>
                  <a:gd name="T4" fmla="*/ 781 w 781"/>
                  <a:gd name="T5" fmla="*/ 449 h 449"/>
                  <a:gd name="T6" fmla="*/ 0 w 781"/>
                  <a:gd name="T7" fmla="*/ 0 h 449"/>
                </a:gdLst>
                <a:ahLst/>
                <a:cxnLst>
                  <a:cxn ang="0">
                    <a:pos x="T0" y="T1"/>
                  </a:cxn>
                  <a:cxn ang="0">
                    <a:pos x="T2" y="T3"/>
                  </a:cxn>
                  <a:cxn ang="0">
                    <a:pos x="T4" y="T5"/>
                  </a:cxn>
                  <a:cxn ang="0">
                    <a:pos x="T6" y="T7"/>
                  </a:cxn>
                </a:cxnLst>
                <a:rect l="0" t="0" r="r" b="b"/>
                <a:pathLst>
                  <a:path w="781" h="449">
                    <a:moveTo>
                      <a:pt x="0" y="0"/>
                    </a:moveTo>
                    <a:lnTo>
                      <a:pt x="781" y="0"/>
                    </a:lnTo>
                    <a:lnTo>
                      <a:pt x="781" y="44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4" name="Rectangle 238"/>
              <p:cNvSpPr>
                <a:spLocks noChangeArrowheads="1"/>
              </p:cNvSpPr>
              <p:nvPr/>
            </p:nvSpPr>
            <p:spPr bwMode="auto">
              <a:xfrm>
                <a:off x="3727" y="814"/>
                <a:ext cx="97"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15" name="Freeform 237"/>
              <p:cNvSpPr/>
              <p:nvPr/>
            </p:nvSpPr>
            <p:spPr bwMode="auto">
              <a:xfrm>
                <a:off x="3680" y="814"/>
                <a:ext cx="47" cy="93"/>
              </a:xfrm>
              <a:custGeom>
                <a:avLst/>
                <a:gdLst>
                  <a:gd name="T0" fmla="*/ 0 w 189"/>
                  <a:gd name="T1" fmla="*/ 0 h 372"/>
                  <a:gd name="T2" fmla="*/ 0 w 189"/>
                  <a:gd name="T3" fmla="*/ 372 h 372"/>
                  <a:gd name="T4" fmla="*/ 189 w 189"/>
                  <a:gd name="T5" fmla="*/ 372 h 372"/>
                  <a:gd name="T6" fmla="*/ 0 w 189"/>
                  <a:gd name="T7" fmla="*/ 0 h 372"/>
                </a:gdLst>
                <a:ahLst/>
                <a:cxnLst>
                  <a:cxn ang="0">
                    <a:pos x="T0" y="T1"/>
                  </a:cxn>
                  <a:cxn ang="0">
                    <a:pos x="T2" y="T3"/>
                  </a:cxn>
                  <a:cxn ang="0">
                    <a:pos x="T4" y="T5"/>
                  </a:cxn>
                  <a:cxn ang="0">
                    <a:pos x="T6" y="T7"/>
                  </a:cxn>
                </a:cxnLst>
                <a:rect l="0" t="0" r="r" b="b"/>
                <a:pathLst>
                  <a:path w="189" h="372">
                    <a:moveTo>
                      <a:pt x="0" y="0"/>
                    </a:moveTo>
                    <a:lnTo>
                      <a:pt x="0" y="372"/>
                    </a:lnTo>
                    <a:lnTo>
                      <a:pt x="189"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6" name="Freeform 236"/>
              <p:cNvSpPr/>
              <p:nvPr/>
            </p:nvSpPr>
            <p:spPr bwMode="auto">
              <a:xfrm>
                <a:off x="3680" y="814"/>
                <a:ext cx="47" cy="93"/>
              </a:xfrm>
              <a:custGeom>
                <a:avLst/>
                <a:gdLst>
                  <a:gd name="T0" fmla="*/ 0 w 189"/>
                  <a:gd name="T1" fmla="*/ 0 h 372"/>
                  <a:gd name="T2" fmla="*/ 189 w 189"/>
                  <a:gd name="T3" fmla="*/ 0 h 372"/>
                  <a:gd name="T4" fmla="*/ 189 w 189"/>
                  <a:gd name="T5" fmla="*/ 372 h 372"/>
                  <a:gd name="T6" fmla="*/ 0 w 189"/>
                  <a:gd name="T7" fmla="*/ 0 h 372"/>
                </a:gdLst>
                <a:ahLst/>
                <a:cxnLst>
                  <a:cxn ang="0">
                    <a:pos x="T0" y="T1"/>
                  </a:cxn>
                  <a:cxn ang="0">
                    <a:pos x="T2" y="T3"/>
                  </a:cxn>
                  <a:cxn ang="0">
                    <a:pos x="T4" y="T5"/>
                  </a:cxn>
                  <a:cxn ang="0">
                    <a:pos x="T6" y="T7"/>
                  </a:cxn>
                </a:cxnLst>
                <a:rect l="0" t="0" r="r" b="b"/>
                <a:pathLst>
                  <a:path w="189" h="372">
                    <a:moveTo>
                      <a:pt x="0" y="0"/>
                    </a:moveTo>
                    <a:lnTo>
                      <a:pt x="189" y="0"/>
                    </a:lnTo>
                    <a:lnTo>
                      <a:pt x="189"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7" name="Freeform 235"/>
              <p:cNvSpPr/>
              <p:nvPr/>
            </p:nvSpPr>
            <p:spPr bwMode="auto">
              <a:xfrm>
                <a:off x="3824" y="814"/>
                <a:ext cx="51" cy="93"/>
              </a:xfrm>
              <a:custGeom>
                <a:avLst/>
                <a:gdLst>
                  <a:gd name="T0" fmla="*/ 0 w 203"/>
                  <a:gd name="T1" fmla="*/ 0 h 372"/>
                  <a:gd name="T2" fmla="*/ 0 w 203"/>
                  <a:gd name="T3" fmla="*/ 372 h 372"/>
                  <a:gd name="T4" fmla="*/ 203 w 203"/>
                  <a:gd name="T5" fmla="*/ 372 h 372"/>
                  <a:gd name="T6" fmla="*/ 0 w 203"/>
                  <a:gd name="T7" fmla="*/ 0 h 372"/>
                </a:gdLst>
                <a:ahLst/>
                <a:cxnLst>
                  <a:cxn ang="0">
                    <a:pos x="T0" y="T1"/>
                  </a:cxn>
                  <a:cxn ang="0">
                    <a:pos x="T2" y="T3"/>
                  </a:cxn>
                  <a:cxn ang="0">
                    <a:pos x="T4" y="T5"/>
                  </a:cxn>
                  <a:cxn ang="0">
                    <a:pos x="T6" y="T7"/>
                  </a:cxn>
                </a:cxnLst>
                <a:rect l="0" t="0" r="r" b="b"/>
                <a:pathLst>
                  <a:path w="203" h="372">
                    <a:moveTo>
                      <a:pt x="0" y="0"/>
                    </a:moveTo>
                    <a:lnTo>
                      <a:pt x="0" y="372"/>
                    </a:lnTo>
                    <a:lnTo>
                      <a:pt x="203"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8" name="Freeform 234"/>
              <p:cNvSpPr/>
              <p:nvPr/>
            </p:nvSpPr>
            <p:spPr bwMode="auto">
              <a:xfrm>
                <a:off x="3824" y="814"/>
                <a:ext cx="51" cy="93"/>
              </a:xfrm>
              <a:custGeom>
                <a:avLst/>
                <a:gdLst>
                  <a:gd name="T0" fmla="*/ 0 w 203"/>
                  <a:gd name="T1" fmla="*/ 0 h 372"/>
                  <a:gd name="T2" fmla="*/ 203 w 203"/>
                  <a:gd name="T3" fmla="*/ 0 h 372"/>
                  <a:gd name="T4" fmla="*/ 203 w 203"/>
                  <a:gd name="T5" fmla="*/ 372 h 372"/>
                  <a:gd name="T6" fmla="*/ 0 w 203"/>
                  <a:gd name="T7" fmla="*/ 0 h 372"/>
                </a:gdLst>
                <a:ahLst/>
                <a:cxnLst>
                  <a:cxn ang="0">
                    <a:pos x="T0" y="T1"/>
                  </a:cxn>
                  <a:cxn ang="0">
                    <a:pos x="T2" y="T3"/>
                  </a:cxn>
                  <a:cxn ang="0">
                    <a:pos x="T4" y="T5"/>
                  </a:cxn>
                  <a:cxn ang="0">
                    <a:pos x="T6" y="T7"/>
                  </a:cxn>
                </a:cxnLst>
                <a:rect l="0" t="0" r="r" b="b"/>
                <a:pathLst>
                  <a:path w="203" h="372">
                    <a:moveTo>
                      <a:pt x="0" y="0"/>
                    </a:moveTo>
                    <a:lnTo>
                      <a:pt x="203" y="0"/>
                    </a:lnTo>
                    <a:lnTo>
                      <a:pt x="203"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9" name="Rectangle 233"/>
              <p:cNvSpPr>
                <a:spLocks noChangeArrowheads="1"/>
              </p:cNvSpPr>
              <p:nvPr/>
            </p:nvSpPr>
            <p:spPr bwMode="auto">
              <a:xfrm>
                <a:off x="3727" y="907"/>
                <a:ext cx="97"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20" name="Freeform 232"/>
              <p:cNvSpPr/>
              <p:nvPr/>
            </p:nvSpPr>
            <p:spPr bwMode="auto">
              <a:xfrm>
                <a:off x="3680" y="907"/>
                <a:ext cx="195" cy="17"/>
              </a:xfrm>
              <a:custGeom>
                <a:avLst/>
                <a:gdLst>
                  <a:gd name="T0" fmla="*/ 0 w 781"/>
                  <a:gd name="T1" fmla="*/ 0 h 70"/>
                  <a:gd name="T2" fmla="*/ 0 w 781"/>
                  <a:gd name="T3" fmla="*/ 70 h 70"/>
                  <a:gd name="T4" fmla="*/ 781 w 781"/>
                  <a:gd name="T5" fmla="*/ 70 h 70"/>
                  <a:gd name="T6" fmla="*/ 0 w 781"/>
                  <a:gd name="T7" fmla="*/ 0 h 70"/>
                </a:gdLst>
                <a:ahLst/>
                <a:cxnLst>
                  <a:cxn ang="0">
                    <a:pos x="T0" y="T1"/>
                  </a:cxn>
                  <a:cxn ang="0">
                    <a:pos x="T2" y="T3"/>
                  </a:cxn>
                  <a:cxn ang="0">
                    <a:pos x="T4" y="T5"/>
                  </a:cxn>
                  <a:cxn ang="0">
                    <a:pos x="T6" y="T7"/>
                  </a:cxn>
                </a:cxnLst>
                <a:rect l="0" t="0" r="r" b="b"/>
                <a:pathLst>
                  <a:path w="781" h="70">
                    <a:moveTo>
                      <a:pt x="0" y="0"/>
                    </a:moveTo>
                    <a:lnTo>
                      <a:pt x="0" y="70"/>
                    </a:lnTo>
                    <a:lnTo>
                      <a:pt x="781" y="7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1" name="Freeform 231"/>
              <p:cNvSpPr/>
              <p:nvPr/>
            </p:nvSpPr>
            <p:spPr bwMode="auto">
              <a:xfrm>
                <a:off x="3680" y="907"/>
                <a:ext cx="195" cy="17"/>
              </a:xfrm>
              <a:custGeom>
                <a:avLst/>
                <a:gdLst>
                  <a:gd name="T0" fmla="*/ 0 w 781"/>
                  <a:gd name="T1" fmla="*/ 0 h 70"/>
                  <a:gd name="T2" fmla="*/ 781 w 781"/>
                  <a:gd name="T3" fmla="*/ 0 h 70"/>
                  <a:gd name="T4" fmla="*/ 781 w 781"/>
                  <a:gd name="T5" fmla="*/ 70 h 70"/>
                  <a:gd name="T6" fmla="*/ 0 w 781"/>
                  <a:gd name="T7" fmla="*/ 0 h 70"/>
                </a:gdLst>
                <a:ahLst/>
                <a:cxnLst>
                  <a:cxn ang="0">
                    <a:pos x="T0" y="T1"/>
                  </a:cxn>
                  <a:cxn ang="0">
                    <a:pos x="T2" y="T3"/>
                  </a:cxn>
                  <a:cxn ang="0">
                    <a:pos x="T4" y="T5"/>
                  </a:cxn>
                  <a:cxn ang="0">
                    <a:pos x="T6" y="T7"/>
                  </a:cxn>
                </a:cxnLst>
                <a:rect l="0" t="0" r="r" b="b"/>
                <a:pathLst>
                  <a:path w="781" h="70">
                    <a:moveTo>
                      <a:pt x="0" y="0"/>
                    </a:moveTo>
                    <a:lnTo>
                      <a:pt x="781" y="0"/>
                    </a:lnTo>
                    <a:lnTo>
                      <a:pt x="781" y="7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2" name="Freeform 230"/>
              <p:cNvSpPr/>
              <p:nvPr/>
            </p:nvSpPr>
            <p:spPr bwMode="auto">
              <a:xfrm>
                <a:off x="3680" y="924"/>
                <a:ext cx="193" cy="11"/>
              </a:xfrm>
              <a:custGeom>
                <a:avLst/>
                <a:gdLst>
                  <a:gd name="T0" fmla="*/ 0 w 775"/>
                  <a:gd name="T1" fmla="*/ 0 h 41"/>
                  <a:gd name="T2" fmla="*/ 6 w 775"/>
                  <a:gd name="T3" fmla="*/ 41 h 41"/>
                  <a:gd name="T4" fmla="*/ 775 w 775"/>
                  <a:gd name="T5" fmla="*/ 41 h 41"/>
                  <a:gd name="T6" fmla="*/ 0 w 775"/>
                  <a:gd name="T7" fmla="*/ 0 h 41"/>
                </a:gdLst>
                <a:ahLst/>
                <a:cxnLst>
                  <a:cxn ang="0">
                    <a:pos x="T0" y="T1"/>
                  </a:cxn>
                  <a:cxn ang="0">
                    <a:pos x="T2" y="T3"/>
                  </a:cxn>
                  <a:cxn ang="0">
                    <a:pos x="T4" y="T5"/>
                  </a:cxn>
                  <a:cxn ang="0">
                    <a:pos x="T6" y="T7"/>
                  </a:cxn>
                </a:cxnLst>
                <a:rect l="0" t="0" r="r" b="b"/>
                <a:pathLst>
                  <a:path w="775" h="41">
                    <a:moveTo>
                      <a:pt x="0" y="0"/>
                    </a:moveTo>
                    <a:lnTo>
                      <a:pt x="6" y="41"/>
                    </a:lnTo>
                    <a:lnTo>
                      <a:pt x="775" y="4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3" name="Freeform 229"/>
              <p:cNvSpPr/>
              <p:nvPr/>
            </p:nvSpPr>
            <p:spPr bwMode="auto">
              <a:xfrm>
                <a:off x="3680" y="924"/>
                <a:ext cx="195" cy="11"/>
              </a:xfrm>
              <a:custGeom>
                <a:avLst/>
                <a:gdLst>
                  <a:gd name="T0" fmla="*/ 0 w 781"/>
                  <a:gd name="T1" fmla="*/ 0 h 41"/>
                  <a:gd name="T2" fmla="*/ 781 w 781"/>
                  <a:gd name="T3" fmla="*/ 0 h 41"/>
                  <a:gd name="T4" fmla="*/ 775 w 781"/>
                  <a:gd name="T5" fmla="*/ 41 h 41"/>
                  <a:gd name="T6" fmla="*/ 0 w 781"/>
                  <a:gd name="T7" fmla="*/ 0 h 41"/>
                </a:gdLst>
                <a:ahLst/>
                <a:cxnLst>
                  <a:cxn ang="0">
                    <a:pos x="T0" y="T1"/>
                  </a:cxn>
                  <a:cxn ang="0">
                    <a:pos x="T2" y="T3"/>
                  </a:cxn>
                  <a:cxn ang="0">
                    <a:pos x="T4" y="T5"/>
                  </a:cxn>
                  <a:cxn ang="0">
                    <a:pos x="T6" y="T7"/>
                  </a:cxn>
                </a:cxnLst>
                <a:rect l="0" t="0" r="r" b="b"/>
                <a:pathLst>
                  <a:path w="781" h="41">
                    <a:moveTo>
                      <a:pt x="0" y="0"/>
                    </a:moveTo>
                    <a:lnTo>
                      <a:pt x="781" y="0"/>
                    </a:lnTo>
                    <a:lnTo>
                      <a:pt x="775" y="4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4" name="Freeform 228"/>
              <p:cNvSpPr/>
              <p:nvPr/>
            </p:nvSpPr>
            <p:spPr bwMode="auto">
              <a:xfrm>
                <a:off x="3681" y="935"/>
                <a:ext cx="187" cy="9"/>
              </a:xfrm>
              <a:custGeom>
                <a:avLst/>
                <a:gdLst>
                  <a:gd name="T0" fmla="*/ 0 w 750"/>
                  <a:gd name="T1" fmla="*/ 0 h 37"/>
                  <a:gd name="T2" fmla="*/ 20 w 750"/>
                  <a:gd name="T3" fmla="*/ 37 h 37"/>
                  <a:gd name="T4" fmla="*/ 750 w 750"/>
                  <a:gd name="T5" fmla="*/ 37 h 37"/>
                  <a:gd name="T6" fmla="*/ 0 w 750"/>
                  <a:gd name="T7" fmla="*/ 0 h 37"/>
                </a:gdLst>
                <a:ahLst/>
                <a:cxnLst>
                  <a:cxn ang="0">
                    <a:pos x="T0" y="T1"/>
                  </a:cxn>
                  <a:cxn ang="0">
                    <a:pos x="T2" y="T3"/>
                  </a:cxn>
                  <a:cxn ang="0">
                    <a:pos x="T4" y="T5"/>
                  </a:cxn>
                  <a:cxn ang="0">
                    <a:pos x="T6" y="T7"/>
                  </a:cxn>
                </a:cxnLst>
                <a:rect l="0" t="0" r="r" b="b"/>
                <a:pathLst>
                  <a:path w="750" h="37">
                    <a:moveTo>
                      <a:pt x="0" y="0"/>
                    </a:moveTo>
                    <a:lnTo>
                      <a:pt x="20" y="37"/>
                    </a:lnTo>
                    <a:lnTo>
                      <a:pt x="750" y="37"/>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5" name="Freeform 227"/>
              <p:cNvSpPr/>
              <p:nvPr/>
            </p:nvSpPr>
            <p:spPr bwMode="auto">
              <a:xfrm>
                <a:off x="3681" y="935"/>
                <a:ext cx="192" cy="9"/>
              </a:xfrm>
              <a:custGeom>
                <a:avLst/>
                <a:gdLst>
                  <a:gd name="T0" fmla="*/ 0 w 769"/>
                  <a:gd name="T1" fmla="*/ 0 h 37"/>
                  <a:gd name="T2" fmla="*/ 769 w 769"/>
                  <a:gd name="T3" fmla="*/ 0 h 37"/>
                  <a:gd name="T4" fmla="*/ 750 w 769"/>
                  <a:gd name="T5" fmla="*/ 37 h 37"/>
                  <a:gd name="T6" fmla="*/ 0 w 769"/>
                  <a:gd name="T7" fmla="*/ 0 h 37"/>
                </a:gdLst>
                <a:ahLst/>
                <a:cxnLst>
                  <a:cxn ang="0">
                    <a:pos x="T0" y="T1"/>
                  </a:cxn>
                  <a:cxn ang="0">
                    <a:pos x="T2" y="T3"/>
                  </a:cxn>
                  <a:cxn ang="0">
                    <a:pos x="T4" y="T5"/>
                  </a:cxn>
                  <a:cxn ang="0">
                    <a:pos x="T6" y="T7"/>
                  </a:cxn>
                </a:cxnLst>
                <a:rect l="0" t="0" r="r" b="b"/>
                <a:pathLst>
                  <a:path w="769" h="37">
                    <a:moveTo>
                      <a:pt x="0" y="0"/>
                    </a:moveTo>
                    <a:lnTo>
                      <a:pt x="769" y="0"/>
                    </a:lnTo>
                    <a:lnTo>
                      <a:pt x="750" y="37"/>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6" name="Freeform 226"/>
              <p:cNvSpPr/>
              <p:nvPr/>
            </p:nvSpPr>
            <p:spPr bwMode="auto">
              <a:xfrm>
                <a:off x="3686" y="944"/>
                <a:ext cx="175" cy="7"/>
              </a:xfrm>
              <a:custGeom>
                <a:avLst/>
                <a:gdLst>
                  <a:gd name="T0" fmla="*/ 0 w 700"/>
                  <a:gd name="T1" fmla="*/ 0 h 29"/>
                  <a:gd name="T2" fmla="*/ 30 w 700"/>
                  <a:gd name="T3" fmla="*/ 29 h 29"/>
                  <a:gd name="T4" fmla="*/ 700 w 700"/>
                  <a:gd name="T5" fmla="*/ 29 h 29"/>
                  <a:gd name="T6" fmla="*/ 0 w 700"/>
                  <a:gd name="T7" fmla="*/ 0 h 29"/>
                </a:gdLst>
                <a:ahLst/>
                <a:cxnLst>
                  <a:cxn ang="0">
                    <a:pos x="T0" y="T1"/>
                  </a:cxn>
                  <a:cxn ang="0">
                    <a:pos x="T2" y="T3"/>
                  </a:cxn>
                  <a:cxn ang="0">
                    <a:pos x="T4" y="T5"/>
                  </a:cxn>
                  <a:cxn ang="0">
                    <a:pos x="T6" y="T7"/>
                  </a:cxn>
                </a:cxnLst>
                <a:rect l="0" t="0" r="r" b="b"/>
                <a:pathLst>
                  <a:path w="700" h="29">
                    <a:moveTo>
                      <a:pt x="0" y="0"/>
                    </a:moveTo>
                    <a:lnTo>
                      <a:pt x="30" y="29"/>
                    </a:lnTo>
                    <a:lnTo>
                      <a:pt x="700" y="2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7" name="Freeform 225"/>
              <p:cNvSpPr/>
              <p:nvPr/>
            </p:nvSpPr>
            <p:spPr bwMode="auto">
              <a:xfrm>
                <a:off x="3686" y="944"/>
                <a:ext cx="182" cy="7"/>
              </a:xfrm>
              <a:custGeom>
                <a:avLst/>
                <a:gdLst>
                  <a:gd name="T0" fmla="*/ 0 w 730"/>
                  <a:gd name="T1" fmla="*/ 0 h 29"/>
                  <a:gd name="T2" fmla="*/ 730 w 730"/>
                  <a:gd name="T3" fmla="*/ 0 h 29"/>
                  <a:gd name="T4" fmla="*/ 700 w 730"/>
                  <a:gd name="T5" fmla="*/ 29 h 29"/>
                  <a:gd name="T6" fmla="*/ 0 w 730"/>
                  <a:gd name="T7" fmla="*/ 0 h 29"/>
                </a:gdLst>
                <a:ahLst/>
                <a:cxnLst>
                  <a:cxn ang="0">
                    <a:pos x="T0" y="T1"/>
                  </a:cxn>
                  <a:cxn ang="0">
                    <a:pos x="T2" y="T3"/>
                  </a:cxn>
                  <a:cxn ang="0">
                    <a:pos x="T4" y="T5"/>
                  </a:cxn>
                  <a:cxn ang="0">
                    <a:pos x="T6" y="T7"/>
                  </a:cxn>
                </a:cxnLst>
                <a:rect l="0" t="0" r="r" b="b"/>
                <a:pathLst>
                  <a:path w="730" h="29">
                    <a:moveTo>
                      <a:pt x="0" y="0"/>
                    </a:moveTo>
                    <a:lnTo>
                      <a:pt x="730" y="0"/>
                    </a:lnTo>
                    <a:lnTo>
                      <a:pt x="700" y="2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8" name="Freeform 224"/>
              <p:cNvSpPr/>
              <p:nvPr/>
            </p:nvSpPr>
            <p:spPr bwMode="auto">
              <a:xfrm>
                <a:off x="3693" y="951"/>
                <a:ext cx="159" cy="5"/>
              </a:xfrm>
              <a:custGeom>
                <a:avLst/>
                <a:gdLst>
                  <a:gd name="T0" fmla="*/ 0 w 633"/>
                  <a:gd name="T1" fmla="*/ 0 h 20"/>
                  <a:gd name="T2" fmla="*/ 36 w 633"/>
                  <a:gd name="T3" fmla="*/ 20 h 20"/>
                  <a:gd name="T4" fmla="*/ 633 w 633"/>
                  <a:gd name="T5" fmla="*/ 20 h 20"/>
                  <a:gd name="T6" fmla="*/ 0 w 633"/>
                  <a:gd name="T7" fmla="*/ 0 h 20"/>
                </a:gdLst>
                <a:ahLst/>
                <a:cxnLst>
                  <a:cxn ang="0">
                    <a:pos x="T0" y="T1"/>
                  </a:cxn>
                  <a:cxn ang="0">
                    <a:pos x="T2" y="T3"/>
                  </a:cxn>
                  <a:cxn ang="0">
                    <a:pos x="T4" y="T5"/>
                  </a:cxn>
                  <a:cxn ang="0">
                    <a:pos x="T6" y="T7"/>
                  </a:cxn>
                </a:cxnLst>
                <a:rect l="0" t="0" r="r" b="b"/>
                <a:pathLst>
                  <a:path w="633" h="20">
                    <a:moveTo>
                      <a:pt x="0" y="0"/>
                    </a:moveTo>
                    <a:lnTo>
                      <a:pt x="36" y="20"/>
                    </a:lnTo>
                    <a:lnTo>
                      <a:pt x="633" y="2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9" name="Freeform 223"/>
              <p:cNvSpPr/>
              <p:nvPr/>
            </p:nvSpPr>
            <p:spPr bwMode="auto">
              <a:xfrm>
                <a:off x="3693" y="951"/>
                <a:ext cx="168" cy="5"/>
              </a:xfrm>
              <a:custGeom>
                <a:avLst/>
                <a:gdLst>
                  <a:gd name="T0" fmla="*/ 0 w 670"/>
                  <a:gd name="T1" fmla="*/ 0 h 20"/>
                  <a:gd name="T2" fmla="*/ 670 w 670"/>
                  <a:gd name="T3" fmla="*/ 0 h 20"/>
                  <a:gd name="T4" fmla="*/ 633 w 670"/>
                  <a:gd name="T5" fmla="*/ 20 h 20"/>
                  <a:gd name="T6" fmla="*/ 0 w 670"/>
                  <a:gd name="T7" fmla="*/ 0 h 20"/>
                </a:gdLst>
                <a:ahLst/>
                <a:cxnLst>
                  <a:cxn ang="0">
                    <a:pos x="T0" y="T1"/>
                  </a:cxn>
                  <a:cxn ang="0">
                    <a:pos x="T2" y="T3"/>
                  </a:cxn>
                  <a:cxn ang="0">
                    <a:pos x="T4" y="T5"/>
                  </a:cxn>
                  <a:cxn ang="0">
                    <a:pos x="T6" y="T7"/>
                  </a:cxn>
                </a:cxnLst>
                <a:rect l="0" t="0" r="r" b="b"/>
                <a:pathLst>
                  <a:path w="670" h="20">
                    <a:moveTo>
                      <a:pt x="0" y="0"/>
                    </a:moveTo>
                    <a:lnTo>
                      <a:pt x="670" y="0"/>
                    </a:lnTo>
                    <a:lnTo>
                      <a:pt x="633" y="2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0" name="Freeform 222"/>
              <p:cNvSpPr/>
              <p:nvPr/>
            </p:nvSpPr>
            <p:spPr bwMode="auto">
              <a:xfrm>
                <a:off x="3703" y="956"/>
                <a:ext cx="139" cy="2"/>
              </a:xfrm>
              <a:custGeom>
                <a:avLst/>
                <a:gdLst>
                  <a:gd name="T0" fmla="*/ 0 w 556"/>
                  <a:gd name="T1" fmla="*/ 0 h 6"/>
                  <a:gd name="T2" fmla="*/ 41 w 556"/>
                  <a:gd name="T3" fmla="*/ 6 h 6"/>
                  <a:gd name="T4" fmla="*/ 556 w 556"/>
                  <a:gd name="T5" fmla="*/ 6 h 6"/>
                  <a:gd name="T6" fmla="*/ 0 w 556"/>
                  <a:gd name="T7" fmla="*/ 0 h 6"/>
                </a:gdLst>
                <a:ahLst/>
                <a:cxnLst>
                  <a:cxn ang="0">
                    <a:pos x="T0" y="T1"/>
                  </a:cxn>
                  <a:cxn ang="0">
                    <a:pos x="T2" y="T3"/>
                  </a:cxn>
                  <a:cxn ang="0">
                    <a:pos x="T4" y="T5"/>
                  </a:cxn>
                  <a:cxn ang="0">
                    <a:pos x="T6" y="T7"/>
                  </a:cxn>
                </a:cxnLst>
                <a:rect l="0" t="0" r="r" b="b"/>
                <a:pathLst>
                  <a:path w="556" h="6">
                    <a:moveTo>
                      <a:pt x="0" y="0"/>
                    </a:moveTo>
                    <a:lnTo>
                      <a:pt x="41" y="6"/>
                    </a:lnTo>
                    <a:lnTo>
                      <a:pt x="556" y="6"/>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1" name="Freeform 221"/>
              <p:cNvSpPr/>
              <p:nvPr/>
            </p:nvSpPr>
            <p:spPr bwMode="auto">
              <a:xfrm>
                <a:off x="3703" y="956"/>
                <a:ext cx="149" cy="2"/>
              </a:xfrm>
              <a:custGeom>
                <a:avLst/>
                <a:gdLst>
                  <a:gd name="T0" fmla="*/ 0 w 597"/>
                  <a:gd name="T1" fmla="*/ 0 h 6"/>
                  <a:gd name="T2" fmla="*/ 597 w 597"/>
                  <a:gd name="T3" fmla="*/ 0 h 6"/>
                  <a:gd name="T4" fmla="*/ 556 w 597"/>
                  <a:gd name="T5" fmla="*/ 6 h 6"/>
                  <a:gd name="T6" fmla="*/ 0 w 597"/>
                  <a:gd name="T7" fmla="*/ 0 h 6"/>
                </a:gdLst>
                <a:ahLst/>
                <a:cxnLst>
                  <a:cxn ang="0">
                    <a:pos x="T0" y="T1"/>
                  </a:cxn>
                  <a:cxn ang="0">
                    <a:pos x="T2" y="T3"/>
                  </a:cxn>
                  <a:cxn ang="0">
                    <a:pos x="T4" y="T5"/>
                  </a:cxn>
                  <a:cxn ang="0">
                    <a:pos x="T6" y="T7"/>
                  </a:cxn>
                </a:cxnLst>
                <a:rect l="0" t="0" r="r" b="b"/>
                <a:pathLst>
                  <a:path w="597" h="6">
                    <a:moveTo>
                      <a:pt x="0" y="0"/>
                    </a:moveTo>
                    <a:lnTo>
                      <a:pt x="597" y="0"/>
                    </a:lnTo>
                    <a:lnTo>
                      <a:pt x="556" y="6"/>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2" name="Rectangle 220"/>
              <p:cNvSpPr>
                <a:spLocks noChangeArrowheads="1"/>
              </p:cNvSpPr>
              <p:nvPr/>
            </p:nvSpPr>
            <p:spPr bwMode="auto">
              <a:xfrm>
                <a:off x="3713" y="958"/>
                <a:ext cx="129"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33" name="Rectangle 219"/>
              <p:cNvSpPr>
                <a:spLocks noChangeArrowheads="1"/>
              </p:cNvSpPr>
              <p:nvPr/>
            </p:nvSpPr>
            <p:spPr bwMode="auto">
              <a:xfrm>
                <a:off x="3528" y="609"/>
                <a:ext cx="97"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234" name="Rectangle 218"/>
              <p:cNvSpPr>
                <a:spLocks noChangeArrowheads="1"/>
              </p:cNvSpPr>
              <p:nvPr/>
            </p:nvSpPr>
            <p:spPr bwMode="auto">
              <a:xfrm>
                <a:off x="3528" y="814"/>
                <a:ext cx="97"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235" name="Rectangle 217"/>
              <p:cNvSpPr>
                <a:spLocks noChangeArrowheads="1"/>
              </p:cNvSpPr>
              <p:nvPr/>
            </p:nvSpPr>
            <p:spPr bwMode="auto">
              <a:xfrm>
                <a:off x="3727" y="609"/>
                <a:ext cx="97"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236" name="Rectangle 216"/>
              <p:cNvSpPr>
                <a:spLocks noChangeArrowheads="1"/>
              </p:cNvSpPr>
              <p:nvPr/>
            </p:nvSpPr>
            <p:spPr bwMode="auto">
              <a:xfrm>
                <a:off x="3727" y="814"/>
                <a:ext cx="97"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237" name="Rectangle 215"/>
              <p:cNvSpPr>
                <a:spLocks noChangeArrowheads="1"/>
              </p:cNvSpPr>
              <p:nvPr/>
            </p:nvSpPr>
            <p:spPr bwMode="auto">
              <a:xfrm>
                <a:off x="3927" y="609"/>
                <a:ext cx="97"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238" name="Rectangle 214"/>
              <p:cNvSpPr>
                <a:spLocks noChangeArrowheads="1"/>
              </p:cNvSpPr>
              <p:nvPr/>
            </p:nvSpPr>
            <p:spPr bwMode="auto">
              <a:xfrm>
                <a:off x="3927" y="814"/>
                <a:ext cx="97"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239" name="Rectangle 213"/>
              <p:cNvSpPr>
                <a:spLocks noChangeArrowheads="1"/>
              </p:cNvSpPr>
              <p:nvPr/>
            </p:nvSpPr>
            <p:spPr bwMode="auto">
              <a:xfrm>
                <a:off x="4127" y="609"/>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240" name="Rectangle 212"/>
              <p:cNvSpPr>
                <a:spLocks noChangeArrowheads="1"/>
              </p:cNvSpPr>
              <p:nvPr/>
            </p:nvSpPr>
            <p:spPr bwMode="auto">
              <a:xfrm>
                <a:off x="4127" y="814"/>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241" name="Rectangle 211"/>
              <p:cNvSpPr>
                <a:spLocks noChangeArrowheads="1"/>
              </p:cNvSpPr>
              <p:nvPr/>
            </p:nvSpPr>
            <p:spPr bwMode="auto">
              <a:xfrm>
                <a:off x="4319" y="609"/>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242" name="Rectangle 210"/>
              <p:cNvSpPr>
                <a:spLocks noChangeArrowheads="1"/>
              </p:cNvSpPr>
              <p:nvPr/>
            </p:nvSpPr>
            <p:spPr bwMode="auto">
              <a:xfrm>
                <a:off x="4319" y="814"/>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243" name="Rectangle 209"/>
              <p:cNvSpPr>
                <a:spLocks noChangeArrowheads="1"/>
              </p:cNvSpPr>
              <p:nvPr/>
            </p:nvSpPr>
            <p:spPr bwMode="auto">
              <a:xfrm>
                <a:off x="4520" y="609"/>
                <a:ext cx="97"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244" name="Rectangle 208"/>
              <p:cNvSpPr>
                <a:spLocks noChangeArrowheads="1"/>
              </p:cNvSpPr>
              <p:nvPr/>
            </p:nvSpPr>
            <p:spPr bwMode="auto">
              <a:xfrm>
                <a:off x="4520" y="814"/>
                <a:ext cx="97"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245" name="Freeform 207"/>
              <p:cNvSpPr/>
              <p:nvPr/>
            </p:nvSpPr>
            <p:spPr bwMode="auto">
              <a:xfrm>
                <a:off x="3842" y="562"/>
                <a:ext cx="33" cy="33"/>
              </a:xfrm>
              <a:custGeom>
                <a:avLst/>
                <a:gdLst>
                  <a:gd name="T0" fmla="*/ 133 w 133"/>
                  <a:gd name="T1" fmla="*/ 134 h 134"/>
                  <a:gd name="T2" fmla="*/ 127 w 133"/>
                  <a:gd name="T3" fmla="*/ 93 h 134"/>
                  <a:gd name="T4" fmla="*/ 108 w 133"/>
                  <a:gd name="T5" fmla="*/ 56 h 134"/>
                  <a:gd name="T6" fmla="*/ 78 w 133"/>
                  <a:gd name="T7" fmla="*/ 26 h 134"/>
                  <a:gd name="T8" fmla="*/ 41 w 133"/>
                  <a:gd name="T9" fmla="*/ 7 h 134"/>
                  <a:gd name="T10" fmla="*/ 0 w 133"/>
                  <a:gd name="T11" fmla="*/ 0 h 134"/>
                </a:gdLst>
                <a:ahLst/>
                <a:cxnLst>
                  <a:cxn ang="0">
                    <a:pos x="T0" y="T1"/>
                  </a:cxn>
                  <a:cxn ang="0">
                    <a:pos x="T2" y="T3"/>
                  </a:cxn>
                  <a:cxn ang="0">
                    <a:pos x="T4" y="T5"/>
                  </a:cxn>
                  <a:cxn ang="0">
                    <a:pos x="T6" y="T7"/>
                  </a:cxn>
                  <a:cxn ang="0">
                    <a:pos x="T8" y="T9"/>
                  </a:cxn>
                  <a:cxn ang="0">
                    <a:pos x="T10" y="T11"/>
                  </a:cxn>
                </a:cxnLst>
                <a:rect l="0" t="0" r="r" b="b"/>
                <a:pathLst>
                  <a:path w="133" h="134">
                    <a:moveTo>
                      <a:pt x="133" y="134"/>
                    </a:moveTo>
                    <a:lnTo>
                      <a:pt x="127" y="93"/>
                    </a:lnTo>
                    <a:lnTo>
                      <a:pt x="108" y="56"/>
                    </a:lnTo>
                    <a:lnTo>
                      <a:pt x="78" y="26"/>
                    </a:lnTo>
                    <a:lnTo>
                      <a:pt x="41" y="7"/>
                    </a:lnTo>
                    <a:lnTo>
                      <a:pt x="0" y="0"/>
                    </a:lnTo>
                  </a:path>
                </a:pathLst>
              </a:custGeom>
              <a:noFill/>
              <a:ln w="0">
                <a:solidFill>
                  <a:srgbClr val="000000"/>
                </a:solidFill>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246" name="Line 206"/>
              <p:cNvSpPr>
                <a:spLocks noChangeShapeType="1"/>
              </p:cNvSpPr>
              <p:nvPr/>
            </p:nvSpPr>
            <p:spPr bwMode="auto">
              <a:xfrm>
                <a:off x="3875" y="595"/>
                <a:ext cx="1" cy="329"/>
              </a:xfrm>
              <a:prstGeom prst="line">
                <a:avLst/>
              </a:prstGeom>
              <a:noFill/>
              <a:ln w="0">
                <a:solidFill>
                  <a:srgbClr val="000000"/>
                </a:solidFill>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247" name="Freeform 205"/>
              <p:cNvSpPr/>
              <p:nvPr/>
            </p:nvSpPr>
            <p:spPr bwMode="auto">
              <a:xfrm>
                <a:off x="3842" y="924"/>
                <a:ext cx="33" cy="34"/>
              </a:xfrm>
              <a:custGeom>
                <a:avLst/>
                <a:gdLst>
                  <a:gd name="T0" fmla="*/ 0 w 133"/>
                  <a:gd name="T1" fmla="*/ 133 h 133"/>
                  <a:gd name="T2" fmla="*/ 41 w 133"/>
                  <a:gd name="T3" fmla="*/ 127 h 133"/>
                  <a:gd name="T4" fmla="*/ 78 w 133"/>
                  <a:gd name="T5" fmla="*/ 107 h 133"/>
                  <a:gd name="T6" fmla="*/ 108 w 133"/>
                  <a:gd name="T7" fmla="*/ 78 h 133"/>
                  <a:gd name="T8" fmla="*/ 127 w 133"/>
                  <a:gd name="T9" fmla="*/ 41 h 133"/>
                  <a:gd name="T10" fmla="*/ 133 w 133"/>
                  <a:gd name="T11" fmla="*/ 0 h 133"/>
                </a:gdLst>
                <a:ahLst/>
                <a:cxnLst>
                  <a:cxn ang="0">
                    <a:pos x="T0" y="T1"/>
                  </a:cxn>
                  <a:cxn ang="0">
                    <a:pos x="T2" y="T3"/>
                  </a:cxn>
                  <a:cxn ang="0">
                    <a:pos x="T4" y="T5"/>
                  </a:cxn>
                  <a:cxn ang="0">
                    <a:pos x="T6" y="T7"/>
                  </a:cxn>
                  <a:cxn ang="0">
                    <a:pos x="T8" y="T9"/>
                  </a:cxn>
                  <a:cxn ang="0">
                    <a:pos x="T10" y="T11"/>
                  </a:cxn>
                </a:cxnLst>
                <a:rect l="0" t="0" r="r" b="b"/>
                <a:pathLst>
                  <a:path w="133" h="133">
                    <a:moveTo>
                      <a:pt x="0" y="133"/>
                    </a:moveTo>
                    <a:lnTo>
                      <a:pt x="41" y="127"/>
                    </a:lnTo>
                    <a:lnTo>
                      <a:pt x="78" y="107"/>
                    </a:lnTo>
                    <a:lnTo>
                      <a:pt x="108" y="78"/>
                    </a:lnTo>
                    <a:lnTo>
                      <a:pt x="127" y="41"/>
                    </a:lnTo>
                    <a:lnTo>
                      <a:pt x="133" y="0"/>
                    </a:lnTo>
                  </a:path>
                </a:pathLst>
              </a:custGeom>
              <a:noFill/>
              <a:ln w="0">
                <a:solidFill>
                  <a:srgbClr val="000000"/>
                </a:solidFill>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248" name="Line 204"/>
              <p:cNvSpPr>
                <a:spLocks noChangeShapeType="1"/>
              </p:cNvSpPr>
              <p:nvPr/>
            </p:nvSpPr>
            <p:spPr bwMode="auto">
              <a:xfrm flipH="1">
                <a:off x="3713" y="958"/>
                <a:ext cx="129" cy="1"/>
              </a:xfrm>
              <a:prstGeom prst="line">
                <a:avLst/>
              </a:prstGeom>
              <a:noFill/>
              <a:ln w="0">
                <a:solidFill>
                  <a:srgbClr val="000000"/>
                </a:solidFill>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249" name="Freeform 203"/>
              <p:cNvSpPr/>
              <p:nvPr/>
            </p:nvSpPr>
            <p:spPr bwMode="auto">
              <a:xfrm>
                <a:off x="3680" y="924"/>
                <a:ext cx="33" cy="34"/>
              </a:xfrm>
              <a:custGeom>
                <a:avLst/>
                <a:gdLst>
                  <a:gd name="T0" fmla="*/ 0 w 133"/>
                  <a:gd name="T1" fmla="*/ 0 h 133"/>
                  <a:gd name="T2" fmla="*/ 6 w 133"/>
                  <a:gd name="T3" fmla="*/ 41 h 133"/>
                  <a:gd name="T4" fmla="*/ 26 w 133"/>
                  <a:gd name="T5" fmla="*/ 78 h 133"/>
                  <a:gd name="T6" fmla="*/ 56 w 133"/>
                  <a:gd name="T7" fmla="*/ 107 h 133"/>
                  <a:gd name="T8" fmla="*/ 92 w 133"/>
                  <a:gd name="T9" fmla="*/ 127 h 133"/>
                  <a:gd name="T10" fmla="*/ 133 w 133"/>
                  <a:gd name="T11" fmla="*/ 133 h 133"/>
                </a:gdLst>
                <a:ahLst/>
                <a:cxnLst>
                  <a:cxn ang="0">
                    <a:pos x="T0" y="T1"/>
                  </a:cxn>
                  <a:cxn ang="0">
                    <a:pos x="T2" y="T3"/>
                  </a:cxn>
                  <a:cxn ang="0">
                    <a:pos x="T4" y="T5"/>
                  </a:cxn>
                  <a:cxn ang="0">
                    <a:pos x="T6" y="T7"/>
                  </a:cxn>
                  <a:cxn ang="0">
                    <a:pos x="T8" y="T9"/>
                  </a:cxn>
                  <a:cxn ang="0">
                    <a:pos x="T10" y="T11"/>
                  </a:cxn>
                </a:cxnLst>
                <a:rect l="0" t="0" r="r" b="b"/>
                <a:pathLst>
                  <a:path w="133" h="133">
                    <a:moveTo>
                      <a:pt x="0" y="0"/>
                    </a:moveTo>
                    <a:lnTo>
                      <a:pt x="6" y="41"/>
                    </a:lnTo>
                    <a:lnTo>
                      <a:pt x="26" y="78"/>
                    </a:lnTo>
                    <a:lnTo>
                      <a:pt x="56" y="107"/>
                    </a:lnTo>
                    <a:lnTo>
                      <a:pt x="92" y="127"/>
                    </a:lnTo>
                    <a:lnTo>
                      <a:pt x="133" y="133"/>
                    </a:lnTo>
                  </a:path>
                </a:pathLst>
              </a:custGeom>
              <a:noFill/>
              <a:ln w="0">
                <a:solidFill>
                  <a:srgbClr val="000000"/>
                </a:solidFill>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250" name="Line 202"/>
              <p:cNvSpPr>
                <a:spLocks noChangeShapeType="1"/>
              </p:cNvSpPr>
              <p:nvPr/>
            </p:nvSpPr>
            <p:spPr bwMode="auto">
              <a:xfrm flipV="1">
                <a:off x="3680" y="595"/>
                <a:ext cx="1" cy="329"/>
              </a:xfrm>
              <a:prstGeom prst="line">
                <a:avLst/>
              </a:prstGeom>
              <a:noFill/>
              <a:ln w="0">
                <a:solidFill>
                  <a:srgbClr val="000000"/>
                </a:solidFill>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251" name="Freeform 201"/>
              <p:cNvSpPr/>
              <p:nvPr/>
            </p:nvSpPr>
            <p:spPr bwMode="auto">
              <a:xfrm>
                <a:off x="3680" y="562"/>
                <a:ext cx="33" cy="33"/>
              </a:xfrm>
              <a:custGeom>
                <a:avLst/>
                <a:gdLst>
                  <a:gd name="T0" fmla="*/ 133 w 133"/>
                  <a:gd name="T1" fmla="*/ 0 h 134"/>
                  <a:gd name="T2" fmla="*/ 92 w 133"/>
                  <a:gd name="T3" fmla="*/ 7 h 134"/>
                  <a:gd name="T4" fmla="*/ 56 w 133"/>
                  <a:gd name="T5" fmla="*/ 26 h 134"/>
                  <a:gd name="T6" fmla="*/ 26 w 133"/>
                  <a:gd name="T7" fmla="*/ 56 h 134"/>
                  <a:gd name="T8" fmla="*/ 6 w 133"/>
                  <a:gd name="T9" fmla="*/ 93 h 134"/>
                  <a:gd name="T10" fmla="*/ 0 w 133"/>
                  <a:gd name="T11" fmla="*/ 134 h 134"/>
                </a:gdLst>
                <a:ahLst/>
                <a:cxnLst>
                  <a:cxn ang="0">
                    <a:pos x="T0" y="T1"/>
                  </a:cxn>
                  <a:cxn ang="0">
                    <a:pos x="T2" y="T3"/>
                  </a:cxn>
                  <a:cxn ang="0">
                    <a:pos x="T4" y="T5"/>
                  </a:cxn>
                  <a:cxn ang="0">
                    <a:pos x="T6" y="T7"/>
                  </a:cxn>
                  <a:cxn ang="0">
                    <a:pos x="T8" y="T9"/>
                  </a:cxn>
                  <a:cxn ang="0">
                    <a:pos x="T10" y="T11"/>
                  </a:cxn>
                </a:cxnLst>
                <a:rect l="0" t="0" r="r" b="b"/>
                <a:pathLst>
                  <a:path w="133" h="134">
                    <a:moveTo>
                      <a:pt x="133" y="0"/>
                    </a:moveTo>
                    <a:lnTo>
                      <a:pt x="92" y="7"/>
                    </a:lnTo>
                    <a:lnTo>
                      <a:pt x="56" y="26"/>
                    </a:lnTo>
                    <a:lnTo>
                      <a:pt x="26" y="56"/>
                    </a:lnTo>
                    <a:lnTo>
                      <a:pt x="6" y="93"/>
                    </a:lnTo>
                    <a:lnTo>
                      <a:pt x="0" y="134"/>
                    </a:lnTo>
                  </a:path>
                </a:pathLst>
              </a:custGeom>
              <a:noFill/>
              <a:ln w="0">
                <a:solidFill>
                  <a:srgbClr val="000000"/>
                </a:solidFill>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252" name="Rectangle 200"/>
              <p:cNvSpPr>
                <a:spLocks noChangeArrowheads="1"/>
              </p:cNvSpPr>
              <p:nvPr/>
            </p:nvSpPr>
            <p:spPr bwMode="auto">
              <a:xfrm>
                <a:off x="3521" y="1142"/>
                <a:ext cx="1051"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266700" algn="l" defTabSz="914400" rtl="0" eaLnBrk="0" fontAlgn="base" latinLnBrk="0" hangingPunct="0">
                  <a:lnSpc>
                    <a:spcPct val="100000"/>
                  </a:lnSpc>
                  <a:spcBef>
                    <a:spcPct val="0"/>
                  </a:spcBef>
                  <a:spcAft>
                    <a:spcPct val="0"/>
                  </a:spcAft>
                  <a:buClrTx/>
                  <a:buSzTx/>
                  <a:buFontTx/>
                  <a:buNone/>
                </a:pPr>
                <a:r>
                  <a:rPr kumimoji="0" lang="zh-CN" altLang="zh-CN" sz="10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反吹间隔</a:t>
                </a:r>
                <a:r>
                  <a:rPr kumimoji="0" lang="en-US" altLang="zh-CN" sz="10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2h</a:t>
                </a: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253" name="Line 199"/>
              <p:cNvSpPr>
                <a:spLocks noChangeShapeType="1"/>
              </p:cNvSpPr>
              <p:nvPr/>
            </p:nvSpPr>
            <p:spPr bwMode="auto">
              <a:xfrm>
                <a:off x="3713" y="562"/>
                <a:ext cx="129" cy="1"/>
              </a:xfrm>
              <a:prstGeom prst="line">
                <a:avLst/>
              </a:prstGeom>
              <a:noFill/>
              <a:ln w="0">
                <a:solidFill>
                  <a:srgbClr val="000000"/>
                </a:solidFill>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254" name="Rectangle 198"/>
              <p:cNvSpPr>
                <a:spLocks noChangeArrowheads="1"/>
              </p:cNvSpPr>
              <p:nvPr/>
            </p:nvSpPr>
            <p:spPr bwMode="auto">
              <a:xfrm>
                <a:off x="5090" y="516"/>
                <a:ext cx="1367" cy="489"/>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255" name="Rectangle 197"/>
              <p:cNvSpPr>
                <a:spLocks noChangeArrowheads="1"/>
              </p:cNvSpPr>
              <p:nvPr/>
            </p:nvSpPr>
            <p:spPr bwMode="auto">
              <a:xfrm>
                <a:off x="5609" y="562"/>
                <a:ext cx="128"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56" name="Freeform 196"/>
              <p:cNvSpPr/>
              <p:nvPr/>
            </p:nvSpPr>
            <p:spPr bwMode="auto">
              <a:xfrm>
                <a:off x="5599" y="562"/>
                <a:ext cx="149" cy="1"/>
              </a:xfrm>
              <a:custGeom>
                <a:avLst/>
                <a:gdLst>
                  <a:gd name="T0" fmla="*/ 41 w 597"/>
                  <a:gd name="T1" fmla="*/ 0 h 7"/>
                  <a:gd name="T2" fmla="*/ 0 w 597"/>
                  <a:gd name="T3" fmla="*/ 7 h 7"/>
                  <a:gd name="T4" fmla="*/ 597 w 597"/>
                  <a:gd name="T5" fmla="*/ 7 h 7"/>
                  <a:gd name="T6" fmla="*/ 41 w 597"/>
                  <a:gd name="T7" fmla="*/ 0 h 7"/>
                </a:gdLst>
                <a:ahLst/>
                <a:cxnLst>
                  <a:cxn ang="0">
                    <a:pos x="T0" y="T1"/>
                  </a:cxn>
                  <a:cxn ang="0">
                    <a:pos x="T2" y="T3"/>
                  </a:cxn>
                  <a:cxn ang="0">
                    <a:pos x="T4" y="T5"/>
                  </a:cxn>
                  <a:cxn ang="0">
                    <a:pos x="T6" y="T7"/>
                  </a:cxn>
                </a:cxnLst>
                <a:rect l="0" t="0" r="r" b="b"/>
                <a:pathLst>
                  <a:path w="597" h="7">
                    <a:moveTo>
                      <a:pt x="41" y="0"/>
                    </a:moveTo>
                    <a:lnTo>
                      <a:pt x="0" y="7"/>
                    </a:lnTo>
                    <a:lnTo>
                      <a:pt x="597" y="7"/>
                    </a:lnTo>
                    <a:lnTo>
                      <a:pt x="41"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57" name="Freeform 195"/>
              <p:cNvSpPr/>
              <p:nvPr/>
            </p:nvSpPr>
            <p:spPr bwMode="auto">
              <a:xfrm>
                <a:off x="5609" y="562"/>
                <a:ext cx="139" cy="1"/>
              </a:xfrm>
              <a:custGeom>
                <a:avLst/>
                <a:gdLst>
                  <a:gd name="T0" fmla="*/ 0 w 556"/>
                  <a:gd name="T1" fmla="*/ 0 h 7"/>
                  <a:gd name="T2" fmla="*/ 514 w 556"/>
                  <a:gd name="T3" fmla="*/ 0 h 7"/>
                  <a:gd name="T4" fmla="*/ 556 w 556"/>
                  <a:gd name="T5" fmla="*/ 7 h 7"/>
                  <a:gd name="T6" fmla="*/ 0 w 556"/>
                  <a:gd name="T7" fmla="*/ 0 h 7"/>
                </a:gdLst>
                <a:ahLst/>
                <a:cxnLst>
                  <a:cxn ang="0">
                    <a:pos x="T0" y="T1"/>
                  </a:cxn>
                  <a:cxn ang="0">
                    <a:pos x="T2" y="T3"/>
                  </a:cxn>
                  <a:cxn ang="0">
                    <a:pos x="T4" y="T5"/>
                  </a:cxn>
                  <a:cxn ang="0">
                    <a:pos x="T6" y="T7"/>
                  </a:cxn>
                </a:cxnLst>
                <a:rect l="0" t="0" r="r" b="b"/>
                <a:pathLst>
                  <a:path w="556" h="7">
                    <a:moveTo>
                      <a:pt x="0" y="0"/>
                    </a:moveTo>
                    <a:lnTo>
                      <a:pt x="514" y="0"/>
                    </a:lnTo>
                    <a:lnTo>
                      <a:pt x="556" y="7"/>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58" name="Freeform 194"/>
              <p:cNvSpPr/>
              <p:nvPr/>
            </p:nvSpPr>
            <p:spPr bwMode="auto">
              <a:xfrm>
                <a:off x="5589" y="563"/>
                <a:ext cx="168" cy="5"/>
              </a:xfrm>
              <a:custGeom>
                <a:avLst/>
                <a:gdLst>
                  <a:gd name="T0" fmla="*/ 37 w 671"/>
                  <a:gd name="T1" fmla="*/ 0 h 19"/>
                  <a:gd name="T2" fmla="*/ 0 w 671"/>
                  <a:gd name="T3" fmla="*/ 19 h 19"/>
                  <a:gd name="T4" fmla="*/ 671 w 671"/>
                  <a:gd name="T5" fmla="*/ 19 h 19"/>
                  <a:gd name="T6" fmla="*/ 37 w 671"/>
                  <a:gd name="T7" fmla="*/ 0 h 19"/>
                </a:gdLst>
                <a:ahLst/>
                <a:cxnLst>
                  <a:cxn ang="0">
                    <a:pos x="T0" y="T1"/>
                  </a:cxn>
                  <a:cxn ang="0">
                    <a:pos x="T2" y="T3"/>
                  </a:cxn>
                  <a:cxn ang="0">
                    <a:pos x="T4" y="T5"/>
                  </a:cxn>
                  <a:cxn ang="0">
                    <a:pos x="T6" y="T7"/>
                  </a:cxn>
                </a:cxnLst>
                <a:rect l="0" t="0" r="r" b="b"/>
                <a:pathLst>
                  <a:path w="671" h="19">
                    <a:moveTo>
                      <a:pt x="37" y="0"/>
                    </a:moveTo>
                    <a:lnTo>
                      <a:pt x="0" y="19"/>
                    </a:lnTo>
                    <a:lnTo>
                      <a:pt x="671" y="19"/>
                    </a:lnTo>
                    <a:lnTo>
                      <a:pt x="37"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59" name="Freeform 193"/>
              <p:cNvSpPr/>
              <p:nvPr/>
            </p:nvSpPr>
            <p:spPr bwMode="auto">
              <a:xfrm>
                <a:off x="5599" y="563"/>
                <a:ext cx="158" cy="5"/>
              </a:xfrm>
              <a:custGeom>
                <a:avLst/>
                <a:gdLst>
                  <a:gd name="T0" fmla="*/ 0 w 634"/>
                  <a:gd name="T1" fmla="*/ 0 h 19"/>
                  <a:gd name="T2" fmla="*/ 597 w 634"/>
                  <a:gd name="T3" fmla="*/ 0 h 19"/>
                  <a:gd name="T4" fmla="*/ 634 w 634"/>
                  <a:gd name="T5" fmla="*/ 19 h 19"/>
                  <a:gd name="T6" fmla="*/ 0 w 634"/>
                  <a:gd name="T7" fmla="*/ 0 h 19"/>
                </a:gdLst>
                <a:ahLst/>
                <a:cxnLst>
                  <a:cxn ang="0">
                    <a:pos x="T0" y="T1"/>
                  </a:cxn>
                  <a:cxn ang="0">
                    <a:pos x="T2" y="T3"/>
                  </a:cxn>
                  <a:cxn ang="0">
                    <a:pos x="T4" y="T5"/>
                  </a:cxn>
                  <a:cxn ang="0">
                    <a:pos x="T6" y="T7"/>
                  </a:cxn>
                </a:cxnLst>
                <a:rect l="0" t="0" r="r" b="b"/>
                <a:pathLst>
                  <a:path w="634" h="19">
                    <a:moveTo>
                      <a:pt x="0" y="0"/>
                    </a:moveTo>
                    <a:lnTo>
                      <a:pt x="597" y="0"/>
                    </a:lnTo>
                    <a:lnTo>
                      <a:pt x="634" y="1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0" name="Freeform 192"/>
              <p:cNvSpPr/>
              <p:nvPr/>
            </p:nvSpPr>
            <p:spPr bwMode="auto">
              <a:xfrm>
                <a:off x="5582" y="568"/>
                <a:ext cx="182" cy="7"/>
              </a:xfrm>
              <a:custGeom>
                <a:avLst/>
                <a:gdLst>
                  <a:gd name="T0" fmla="*/ 29 w 729"/>
                  <a:gd name="T1" fmla="*/ 0 h 30"/>
                  <a:gd name="T2" fmla="*/ 0 w 729"/>
                  <a:gd name="T3" fmla="*/ 30 h 30"/>
                  <a:gd name="T4" fmla="*/ 729 w 729"/>
                  <a:gd name="T5" fmla="*/ 30 h 30"/>
                  <a:gd name="T6" fmla="*/ 29 w 729"/>
                  <a:gd name="T7" fmla="*/ 0 h 30"/>
                </a:gdLst>
                <a:ahLst/>
                <a:cxnLst>
                  <a:cxn ang="0">
                    <a:pos x="T0" y="T1"/>
                  </a:cxn>
                  <a:cxn ang="0">
                    <a:pos x="T2" y="T3"/>
                  </a:cxn>
                  <a:cxn ang="0">
                    <a:pos x="T4" y="T5"/>
                  </a:cxn>
                  <a:cxn ang="0">
                    <a:pos x="T6" y="T7"/>
                  </a:cxn>
                </a:cxnLst>
                <a:rect l="0" t="0" r="r" b="b"/>
                <a:pathLst>
                  <a:path w="729" h="30">
                    <a:moveTo>
                      <a:pt x="29" y="0"/>
                    </a:moveTo>
                    <a:lnTo>
                      <a:pt x="0" y="30"/>
                    </a:lnTo>
                    <a:lnTo>
                      <a:pt x="729" y="30"/>
                    </a:lnTo>
                    <a:lnTo>
                      <a:pt x="29"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1" name="Freeform 191"/>
              <p:cNvSpPr/>
              <p:nvPr/>
            </p:nvSpPr>
            <p:spPr bwMode="auto">
              <a:xfrm>
                <a:off x="5589" y="568"/>
                <a:ext cx="175" cy="7"/>
              </a:xfrm>
              <a:custGeom>
                <a:avLst/>
                <a:gdLst>
                  <a:gd name="T0" fmla="*/ 0 w 700"/>
                  <a:gd name="T1" fmla="*/ 0 h 30"/>
                  <a:gd name="T2" fmla="*/ 671 w 700"/>
                  <a:gd name="T3" fmla="*/ 0 h 30"/>
                  <a:gd name="T4" fmla="*/ 700 w 700"/>
                  <a:gd name="T5" fmla="*/ 30 h 30"/>
                  <a:gd name="T6" fmla="*/ 0 w 700"/>
                  <a:gd name="T7" fmla="*/ 0 h 30"/>
                </a:gdLst>
                <a:ahLst/>
                <a:cxnLst>
                  <a:cxn ang="0">
                    <a:pos x="T0" y="T1"/>
                  </a:cxn>
                  <a:cxn ang="0">
                    <a:pos x="T2" y="T3"/>
                  </a:cxn>
                  <a:cxn ang="0">
                    <a:pos x="T4" y="T5"/>
                  </a:cxn>
                  <a:cxn ang="0">
                    <a:pos x="T6" y="T7"/>
                  </a:cxn>
                </a:cxnLst>
                <a:rect l="0" t="0" r="r" b="b"/>
                <a:pathLst>
                  <a:path w="700" h="30">
                    <a:moveTo>
                      <a:pt x="0" y="0"/>
                    </a:moveTo>
                    <a:lnTo>
                      <a:pt x="671" y="0"/>
                    </a:lnTo>
                    <a:lnTo>
                      <a:pt x="700" y="3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2" name="Freeform 190"/>
              <p:cNvSpPr/>
              <p:nvPr/>
            </p:nvSpPr>
            <p:spPr bwMode="auto">
              <a:xfrm>
                <a:off x="5577" y="575"/>
                <a:ext cx="192" cy="10"/>
              </a:xfrm>
              <a:custGeom>
                <a:avLst/>
                <a:gdLst>
                  <a:gd name="T0" fmla="*/ 20 w 768"/>
                  <a:gd name="T1" fmla="*/ 0 h 37"/>
                  <a:gd name="T2" fmla="*/ 0 w 768"/>
                  <a:gd name="T3" fmla="*/ 37 h 37"/>
                  <a:gd name="T4" fmla="*/ 768 w 768"/>
                  <a:gd name="T5" fmla="*/ 37 h 37"/>
                  <a:gd name="T6" fmla="*/ 20 w 768"/>
                  <a:gd name="T7" fmla="*/ 0 h 37"/>
                </a:gdLst>
                <a:ahLst/>
                <a:cxnLst>
                  <a:cxn ang="0">
                    <a:pos x="T0" y="T1"/>
                  </a:cxn>
                  <a:cxn ang="0">
                    <a:pos x="T2" y="T3"/>
                  </a:cxn>
                  <a:cxn ang="0">
                    <a:pos x="T4" y="T5"/>
                  </a:cxn>
                  <a:cxn ang="0">
                    <a:pos x="T6" y="T7"/>
                  </a:cxn>
                </a:cxnLst>
                <a:rect l="0" t="0" r="r" b="b"/>
                <a:pathLst>
                  <a:path w="768" h="37">
                    <a:moveTo>
                      <a:pt x="20" y="0"/>
                    </a:moveTo>
                    <a:lnTo>
                      <a:pt x="0" y="37"/>
                    </a:lnTo>
                    <a:lnTo>
                      <a:pt x="768" y="37"/>
                    </a:lnTo>
                    <a:lnTo>
                      <a:pt x="2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3" name="Freeform 189"/>
              <p:cNvSpPr/>
              <p:nvPr/>
            </p:nvSpPr>
            <p:spPr bwMode="auto">
              <a:xfrm>
                <a:off x="5582" y="575"/>
                <a:ext cx="187" cy="10"/>
              </a:xfrm>
              <a:custGeom>
                <a:avLst/>
                <a:gdLst>
                  <a:gd name="T0" fmla="*/ 0 w 748"/>
                  <a:gd name="T1" fmla="*/ 0 h 37"/>
                  <a:gd name="T2" fmla="*/ 729 w 748"/>
                  <a:gd name="T3" fmla="*/ 0 h 37"/>
                  <a:gd name="T4" fmla="*/ 748 w 748"/>
                  <a:gd name="T5" fmla="*/ 37 h 37"/>
                  <a:gd name="T6" fmla="*/ 0 w 748"/>
                  <a:gd name="T7" fmla="*/ 0 h 37"/>
                </a:gdLst>
                <a:ahLst/>
                <a:cxnLst>
                  <a:cxn ang="0">
                    <a:pos x="T0" y="T1"/>
                  </a:cxn>
                  <a:cxn ang="0">
                    <a:pos x="T2" y="T3"/>
                  </a:cxn>
                  <a:cxn ang="0">
                    <a:pos x="T4" y="T5"/>
                  </a:cxn>
                  <a:cxn ang="0">
                    <a:pos x="T6" y="T7"/>
                  </a:cxn>
                </a:cxnLst>
                <a:rect l="0" t="0" r="r" b="b"/>
                <a:pathLst>
                  <a:path w="748" h="37">
                    <a:moveTo>
                      <a:pt x="0" y="0"/>
                    </a:moveTo>
                    <a:lnTo>
                      <a:pt x="729" y="0"/>
                    </a:lnTo>
                    <a:lnTo>
                      <a:pt x="748" y="37"/>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4" name="Freeform 188"/>
              <p:cNvSpPr/>
              <p:nvPr/>
            </p:nvSpPr>
            <p:spPr bwMode="auto">
              <a:xfrm>
                <a:off x="5576" y="585"/>
                <a:ext cx="195" cy="10"/>
              </a:xfrm>
              <a:custGeom>
                <a:avLst/>
                <a:gdLst>
                  <a:gd name="T0" fmla="*/ 6 w 781"/>
                  <a:gd name="T1" fmla="*/ 0 h 41"/>
                  <a:gd name="T2" fmla="*/ 0 w 781"/>
                  <a:gd name="T3" fmla="*/ 41 h 41"/>
                  <a:gd name="T4" fmla="*/ 781 w 781"/>
                  <a:gd name="T5" fmla="*/ 41 h 41"/>
                  <a:gd name="T6" fmla="*/ 6 w 781"/>
                  <a:gd name="T7" fmla="*/ 0 h 41"/>
                </a:gdLst>
                <a:ahLst/>
                <a:cxnLst>
                  <a:cxn ang="0">
                    <a:pos x="T0" y="T1"/>
                  </a:cxn>
                  <a:cxn ang="0">
                    <a:pos x="T2" y="T3"/>
                  </a:cxn>
                  <a:cxn ang="0">
                    <a:pos x="T4" y="T5"/>
                  </a:cxn>
                  <a:cxn ang="0">
                    <a:pos x="T6" y="T7"/>
                  </a:cxn>
                </a:cxnLst>
                <a:rect l="0" t="0" r="r" b="b"/>
                <a:pathLst>
                  <a:path w="781" h="41">
                    <a:moveTo>
                      <a:pt x="6" y="0"/>
                    </a:moveTo>
                    <a:lnTo>
                      <a:pt x="0" y="41"/>
                    </a:lnTo>
                    <a:lnTo>
                      <a:pt x="781" y="41"/>
                    </a:lnTo>
                    <a:lnTo>
                      <a:pt x="6"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5" name="Freeform 187"/>
              <p:cNvSpPr/>
              <p:nvPr/>
            </p:nvSpPr>
            <p:spPr bwMode="auto">
              <a:xfrm>
                <a:off x="5577" y="585"/>
                <a:ext cx="194" cy="10"/>
              </a:xfrm>
              <a:custGeom>
                <a:avLst/>
                <a:gdLst>
                  <a:gd name="T0" fmla="*/ 0 w 775"/>
                  <a:gd name="T1" fmla="*/ 0 h 41"/>
                  <a:gd name="T2" fmla="*/ 768 w 775"/>
                  <a:gd name="T3" fmla="*/ 0 h 41"/>
                  <a:gd name="T4" fmla="*/ 775 w 775"/>
                  <a:gd name="T5" fmla="*/ 41 h 41"/>
                  <a:gd name="T6" fmla="*/ 0 w 775"/>
                  <a:gd name="T7" fmla="*/ 0 h 41"/>
                </a:gdLst>
                <a:ahLst/>
                <a:cxnLst>
                  <a:cxn ang="0">
                    <a:pos x="T0" y="T1"/>
                  </a:cxn>
                  <a:cxn ang="0">
                    <a:pos x="T2" y="T3"/>
                  </a:cxn>
                  <a:cxn ang="0">
                    <a:pos x="T4" y="T5"/>
                  </a:cxn>
                  <a:cxn ang="0">
                    <a:pos x="T6" y="T7"/>
                  </a:cxn>
                </a:cxnLst>
                <a:rect l="0" t="0" r="r" b="b"/>
                <a:pathLst>
                  <a:path w="775" h="41">
                    <a:moveTo>
                      <a:pt x="0" y="0"/>
                    </a:moveTo>
                    <a:lnTo>
                      <a:pt x="768" y="0"/>
                    </a:lnTo>
                    <a:lnTo>
                      <a:pt x="775" y="4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6" name="Freeform 186"/>
              <p:cNvSpPr/>
              <p:nvPr/>
            </p:nvSpPr>
            <p:spPr bwMode="auto">
              <a:xfrm>
                <a:off x="5576" y="595"/>
                <a:ext cx="195" cy="14"/>
              </a:xfrm>
              <a:custGeom>
                <a:avLst/>
                <a:gdLst>
                  <a:gd name="T0" fmla="*/ 0 w 781"/>
                  <a:gd name="T1" fmla="*/ 0 h 55"/>
                  <a:gd name="T2" fmla="*/ 0 w 781"/>
                  <a:gd name="T3" fmla="*/ 55 h 55"/>
                  <a:gd name="T4" fmla="*/ 781 w 781"/>
                  <a:gd name="T5" fmla="*/ 55 h 55"/>
                  <a:gd name="T6" fmla="*/ 0 w 781"/>
                  <a:gd name="T7" fmla="*/ 0 h 55"/>
                </a:gdLst>
                <a:ahLst/>
                <a:cxnLst>
                  <a:cxn ang="0">
                    <a:pos x="T0" y="T1"/>
                  </a:cxn>
                  <a:cxn ang="0">
                    <a:pos x="T2" y="T3"/>
                  </a:cxn>
                  <a:cxn ang="0">
                    <a:pos x="T4" y="T5"/>
                  </a:cxn>
                  <a:cxn ang="0">
                    <a:pos x="T6" y="T7"/>
                  </a:cxn>
                </a:cxnLst>
                <a:rect l="0" t="0" r="r" b="b"/>
                <a:pathLst>
                  <a:path w="781" h="55">
                    <a:moveTo>
                      <a:pt x="0" y="0"/>
                    </a:moveTo>
                    <a:lnTo>
                      <a:pt x="0" y="55"/>
                    </a:lnTo>
                    <a:lnTo>
                      <a:pt x="781" y="5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7" name="Freeform 185"/>
              <p:cNvSpPr/>
              <p:nvPr/>
            </p:nvSpPr>
            <p:spPr bwMode="auto">
              <a:xfrm>
                <a:off x="5576" y="595"/>
                <a:ext cx="195" cy="14"/>
              </a:xfrm>
              <a:custGeom>
                <a:avLst/>
                <a:gdLst>
                  <a:gd name="T0" fmla="*/ 0 w 781"/>
                  <a:gd name="T1" fmla="*/ 0 h 55"/>
                  <a:gd name="T2" fmla="*/ 781 w 781"/>
                  <a:gd name="T3" fmla="*/ 0 h 55"/>
                  <a:gd name="T4" fmla="*/ 781 w 781"/>
                  <a:gd name="T5" fmla="*/ 55 h 55"/>
                  <a:gd name="T6" fmla="*/ 0 w 781"/>
                  <a:gd name="T7" fmla="*/ 0 h 55"/>
                </a:gdLst>
                <a:ahLst/>
                <a:cxnLst>
                  <a:cxn ang="0">
                    <a:pos x="T0" y="T1"/>
                  </a:cxn>
                  <a:cxn ang="0">
                    <a:pos x="T2" y="T3"/>
                  </a:cxn>
                  <a:cxn ang="0">
                    <a:pos x="T4" y="T5"/>
                  </a:cxn>
                  <a:cxn ang="0">
                    <a:pos x="T6" y="T7"/>
                  </a:cxn>
                </a:cxnLst>
                <a:rect l="0" t="0" r="r" b="b"/>
                <a:pathLst>
                  <a:path w="781" h="55">
                    <a:moveTo>
                      <a:pt x="0" y="0"/>
                    </a:moveTo>
                    <a:lnTo>
                      <a:pt x="781" y="0"/>
                    </a:lnTo>
                    <a:lnTo>
                      <a:pt x="781" y="5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8" name="Rectangle 184"/>
              <p:cNvSpPr>
                <a:spLocks noChangeArrowheads="1"/>
              </p:cNvSpPr>
              <p:nvPr/>
            </p:nvSpPr>
            <p:spPr bwMode="auto">
              <a:xfrm>
                <a:off x="5622" y="609"/>
                <a:ext cx="98"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69" name="Freeform 183"/>
              <p:cNvSpPr/>
              <p:nvPr/>
            </p:nvSpPr>
            <p:spPr bwMode="auto">
              <a:xfrm>
                <a:off x="5576" y="609"/>
                <a:ext cx="46" cy="93"/>
              </a:xfrm>
              <a:custGeom>
                <a:avLst/>
                <a:gdLst>
                  <a:gd name="T0" fmla="*/ 0 w 187"/>
                  <a:gd name="T1" fmla="*/ 0 h 372"/>
                  <a:gd name="T2" fmla="*/ 0 w 187"/>
                  <a:gd name="T3" fmla="*/ 372 h 372"/>
                  <a:gd name="T4" fmla="*/ 187 w 187"/>
                  <a:gd name="T5" fmla="*/ 372 h 372"/>
                  <a:gd name="T6" fmla="*/ 0 w 187"/>
                  <a:gd name="T7" fmla="*/ 0 h 372"/>
                </a:gdLst>
                <a:ahLst/>
                <a:cxnLst>
                  <a:cxn ang="0">
                    <a:pos x="T0" y="T1"/>
                  </a:cxn>
                  <a:cxn ang="0">
                    <a:pos x="T2" y="T3"/>
                  </a:cxn>
                  <a:cxn ang="0">
                    <a:pos x="T4" y="T5"/>
                  </a:cxn>
                  <a:cxn ang="0">
                    <a:pos x="T6" y="T7"/>
                  </a:cxn>
                </a:cxnLst>
                <a:rect l="0" t="0" r="r" b="b"/>
                <a:pathLst>
                  <a:path w="187" h="372">
                    <a:moveTo>
                      <a:pt x="0" y="0"/>
                    </a:moveTo>
                    <a:lnTo>
                      <a:pt x="0" y="372"/>
                    </a:lnTo>
                    <a:lnTo>
                      <a:pt x="187"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0" name="Freeform 182"/>
              <p:cNvSpPr/>
              <p:nvPr/>
            </p:nvSpPr>
            <p:spPr bwMode="auto">
              <a:xfrm>
                <a:off x="5576" y="609"/>
                <a:ext cx="46" cy="93"/>
              </a:xfrm>
              <a:custGeom>
                <a:avLst/>
                <a:gdLst>
                  <a:gd name="T0" fmla="*/ 0 w 187"/>
                  <a:gd name="T1" fmla="*/ 0 h 372"/>
                  <a:gd name="T2" fmla="*/ 187 w 187"/>
                  <a:gd name="T3" fmla="*/ 0 h 372"/>
                  <a:gd name="T4" fmla="*/ 187 w 187"/>
                  <a:gd name="T5" fmla="*/ 372 h 372"/>
                  <a:gd name="T6" fmla="*/ 0 w 187"/>
                  <a:gd name="T7" fmla="*/ 0 h 372"/>
                </a:gdLst>
                <a:ahLst/>
                <a:cxnLst>
                  <a:cxn ang="0">
                    <a:pos x="T0" y="T1"/>
                  </a:cxn>
                  <a:cxn ang="0">
                    <a:pos x="T2" y="T3"/>
                  </a:cxn>
                  <a:cxn ang="0">
                    <a:pos x="T4" y="T5"/>
                  </a:cxn>
                  <a:cxn ang="0">
                    <a:pos x="T6" y="T7"/>
                  </a:cxn>
                </a:cxnLst>
                <a:rect l="0" t="0" r="r" b="b"/>
                <a:pathLst>
                  <a:path w="187" h="372">
                    <a:moveTo>
                      <a:pt x="0" y="0"/>
                    </a:moveTo>
                    <a:lnTo>
                      <a:pt x="187" y="0"/>
                    </a:lnTo>
                    <a:lnTo>
                      <a:pt x="187"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1" name="Freeform 181"/>
              <p:cNvSpPr/>
              <p:nvPr/>
            </p:nvSpPr>
            <p:spPr bwMode="auto">
              <a:xfrm>
                <a:off x="5720" y="609"/>
                <a:ext cx="51" cy="93"/>
              </a:xfrm>
              <a:custGeom>
                <a:avLst/>
                <a:gdLst>
                  <a:gd name="T0" fmla="*/ 0 w 203"/>
                  <a:gd name="T1" fmla="*/ 0 h 372"/>
                  <a:gd name="T2" fmla="*/ 0 w 203"/>
                  <a:gd name="T3" fmla="*/ 372 h 372"/>
                  <a:gd name="T4" fmla="*/ 203 w 203"/>
                  <a:gd name="T5" fmla="*/ 372 h 372"/>
                  <a:gd name="T6" fmla="*/ 0 w 203"/>
                  <a:gd name="T7" fmla="*/ 0 h 372"/>
                </a:gdLst>
                <a:ahLst/>
                <a:cxnLst>
                  <a:cxn ang="0">
                    <a:pos x="T0" y="T1"/>
                  </a:cxn>
                  <a:cxn ang="0">
                    <a:pos x="T2" y="T3"/>
                  </a:cxn>
                  <a:cxn ang="0">
                    <a:pos x="T4" y="T5"/>
                  </a:cxn>
                  <a:cxn ang="0">
                    <a:pos x="T6" y="T7"/>
                  </a:cxn>
                </a:cxnLst>
                <a:rect l="0" t="0" r="r" b="b"/>
                <a:pathLst>
                  <a:path w="203" h="372">
                    <a:moveTo>
                      <a:pt x="0" y="0"/>
                    </a:moveTo>
                    <a:lnTo>
                      <a:pt x="0" y="372"/>
                    </a:lnTo>
                    <a:lnTo>
                      <a:pt x="203"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2" name="Freeform 180"/>
              <p:cNvSpPr/>
              <p:nvPr/>
            </p:nvSpPr>
            <p:spPr bwMode="auto">
              <a:xfrm>
                <a:off x="5720" y="609"/>
                <a:ext cx="51" cy="93"/>
              </a:xfrm>
              <a:custGeom>
                <a:avLst/>
                <a:gdLst>
                  <a:gd name="T0" fmla="*/ 0 w 203"/>
                  <a:gd name="T1" fmla="*/ 0 h 372"/>
                  <a:gd name="T2" fmla="*/ 203 w 203"/>
                  <a:gd name="T3" fmla="*/ 0 h 372"/>
                  <a:gd name="T4" fmla="*/ 203 w 203"/>
                  <a:gd name="T5" fmla="*/ 372 h 372"/>
                  <a:gd name="T6" fmla="*/ 0 w 203"/>
                  <a:gd name="T7" fmla="*/ 0 h 372"/>
                </a:gdLst>
                <a:ahLst/>
                <a:cxnLst>
                  <a:cxn ang="0">
                    <a:pos x="T0" y="T1"/>
                  </a:cxn>
                  <a:cxn ang="0">
                    <a:pos x="T2" y="T3"/>
                  </a:cxn>
                  <a:cxn ang="0">
                    <a:pos x="T4" y="T5"/>
                  </a:cxn>
                  <a:cxn ang="0">
                    <a:pos x="T6" y="T7"/>
                  </a:cxn>
                </a:cxnLst>
                <a:rect l="0" t="0" r="r" b="b"/>
                <a:pathLst>
                  <a:path w="203" h="372">
                    <a:moveTo>
                      <a:pt x="0" y="0"/>
                    </a:moveTo>
                    <a:lnTo>
                      <a:pt x="203" y="0"/>
                    </a:lnTo>
                    <a:lnTo>
                      <a:pt x="203"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3" name="Rectangle 179"/>
              <p:cNvSpPr>
                <a:spLocks noChangeArrowheads="1"/>
              </p:cNvSpPr>
              <p:nvPr/>
            </p:nvSpPr>
            <p:spPr bwMode="auto">
              <a:xfrm>
                <a:off x="5622" y="702"/>
                <a:ext cx="98"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74" name="Freeform 178"/>
              <p:cNvSpPr/>
              <p:nvPr/>
            </p:nvSpPr>
            <p:spPr bwMode="auto">
              <a:xfrm>
                <a:off x="5576" y="702"/>
                <a:ext cx="195" cy="112"/>
              </a:xfrm>
              <a:custGeom>
                <a:avLst/>
                <a:gdLst>
                  <a:gd name="T0" fmla="*/ 0 w 781"/>
                  <a:gd name="T1" fmla="*/ 0 h 449"/>
                  <a:gd name="T2" fmla="*/ 0 w 781"/>
                  <a:gd name="T3" fmla="*/ 449 h 449"/>
                  <a:gd name="T4" fmla="*/ 781 w 781"/>
                  <a:gd name="T5" fmla="*/ 449 h 449"/>
                  <a:gd name="T6" fmla="*/ 0 w 781"/>
                  <a:gd name="T7" fmla="*/ 0 h 449"/>
                </a:gdLst>
                <a:ahLst/>
                <a:cxnLst>
                  <a:cxn ang="0">
                    <a:pos x="T0" y="T1"/>
                  </a:cxn>
                  <a:cxn ang="0">
                    <a:pos x="T2" y="T3"/>
                  </a:cxn>
                  <a:cxn ang="0">
                    <a:pos x="T4" y="T5"/>
                  </a:cxn>
                  <a:cxn ang="0">
                    <a:pos x="T6" y="T7"/>
                  </a:cxn>
                </a:cxnLst>
                <a:rect l="0" t="0" r="r" b="b"/>
                <a:pathLst>
                  <a:path w="781" h="449">
                    <a:moveTo>
                      <a:pt x="0" y="0"/>
                    </a:moveTo>
                    <a:lnTo>
                      <a:pt x="0" y="449"/>
                    </a:lnTo>
                    <a:lnTo>
                      <a:pt x="781" y="44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5" name="Freeform 177"/>
              <p:cNvSpPr/>
              <p:nvPr/>
            </p:nvSpPr>
            <p:spPr bwMode="auto">
              <a:xfrm>
                <a:off x="5576" y="702"/>
                <a:ext cx="195" cy="112"/>
              </a:xfrm>
              <a:custGeom>
                <a:avLst/>
                <a:gdLst>
                  <a:gd name="T0" fmla="*/ 0 w 781"/>
                  <a:gd name="T1" fmla="*/ 0 h 449"/>
                  <a:gd name="T2" fmla="*/ 781 w 781"/>
                  <a:gd name="T3" fmla="*/ 0 h 449"/>
                  <a:gd name="T4" fmla="*/ 781 w 781"/>
                  <a:gd name="T5" fmla="*/ 449 h 449"/>
                  <a:gd name="T6" fmla="*/ 0 w 781"/>
                  <a:gd name="T7" fmla="*/ 0 h 449"/>
                </a:gdLst>
                <a:ahLst/>
                <a:cxnLst>
                  <a:cxn ang="0">
                    <a:pos x="T0" y="T1"/>
                  </a:cxn>
                  <a:cxn ang="0">
                    <a:pos x="T2" y="T3"/>
                  </a:cxn>
                  <a:cxn ang="0">
                    <a:pos x="T4" y="T5"/>
                  </a:cxn>
                  <a:cxn ang="0">
                    <a:pos x="T6" y="T7"/>
                  </a:cxn>
                </a:cxnLst>
                <a:rect l="0" t="0" r="r" b="b"/>
                <a:pathLst>
                  <a:path w="781" h="449">
                    <a:moveTo>
                      <a:pt x="0" y="0"/>
                    </a:moveTo>
                    <a:lnTo>
                      <a:pt x="781" y="0"/>
                    </a:lnTo>
                    <a:lnTo>
                      <a:pt x="781" y="44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6" name="Rectangle 176"/>
              <p:cNvSpPr>
                <a:spLocks noChangeArrowheads="1"/>
              </p:cNvSpPr>
              <p:nvPr/>
            </p:nvSpPr>
            <p:spPr bwMode="auto">
              <a:xfrm>
                <a:off x="5622" y="814"/>
                <a:ext cx="98"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77" name="Freeform 175"/>
              <p:cNvSpPr/>
              <p:nvPr/>
            </p:nvSpPr>
            <p:spPr bwMode="auto">
              <a:xfrm>
                <a:off x="5576" y="814"/>
                <a:ext cx="46" cy="93"/>
              </a:xfrm>
              <a:custGeom>
                <a:avLst/>
                <a:gdLst>
                  <a:gd name="T0" fmla="*/ 0 w 187"/>
                  <a:gd name="T1" fmla="*/ 0 h 372"/>
                  <a:gd name="T2" fmla="*/ 0 w 187"/>
                  <a:gd name="T3" fmla="*/ 372 h 372"/>
                  <a:gd name="T4" fmla="*/ 187 w 187"/>
                  <a:gd name="T5" fmla="*/ 372 h 372"/>
                  <a:gd name="T6" fmla="*/ 0 w 187"/>
                  <a:gd name="T7" fmla="*/ 0 h 372"/>
                </a:gdLst>
                <a:ahLst/>
                <a:cxnLst>
                  <a:cxn ang="0">
                    <a:pos x="T0" y="T1"/>
                  </a:cxn>
                  <a:cxn ang="0">
                    <a:pos x="T2" y="T3"/>
                  </a:cxn>
                  <a:cxn ang="0">
                    <a:pos x="T4" y="T5"/>
                  </a:cxn>
                  <a:cxn ang="0">
                    <a:pos x="T6" y="T7"/>
                  </a:cxn>
                </a:cxnLst>
                <a:rect l="0" t="0" r="r" b="b"/>
                <a:pathLst>
                  <a:path w="187" h="372">
                    <a:moveTo>
                      <a:pt x="0" y="0"/>
                    </a:moveTo>
                    <a:lnTo>
                      <a:pt x="0" y="372"/>
                    </a:lnTo>
                    <a:lnTo>
                      <a:pt x="187"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8" name="Freeform 174"/>
              <p:cNvSpPr/>
              <p:nvPr/>
            </p:nvSpPr>
            <p:spPr bwMode="auto">
              <a:xfrm>
                <a:off x="5576" y="814"/>
                <a:ext cx="46" cy="93"/>
              </a:xfrm>
              <a:custGeom>
                <a:avLst/>
                <a:gdLst>
                  <a:gd name="T0" fmla="*/ 0 w 187"/>
                  <a:gd name="T1" fmla="*/ 0 h 372"/>
                  <a:gd name="T2" fmla="*/ 187 w 187"/>
                  <a:gd name="T3" fmla="*/ 0 h 372"/>
                  <a:gd name="T4" fmla="*/ 187 w 187"/>
                  <a:gd name="T5" fmla="*/ 372 h 372"/>
                  <a:gd name="T6" fmla="*/ 0 w 187"/>
                  <a:gd name="T7" fmla="*/ 0 h 372"/>
                </a:gdLst>
                <a:ahLst/>
                <a:cxnLst>
                  <a:cxn ang="0">
                    <a:pos x="T0" y="T1"/>
                  </a:cxn>
                  <a:cxn ang="0">
                    <a:pos x="T2" y="T3"/>
                  </a:cxn>
                  <a:cxn ang="0">
                    <a:pos x="T4" y="T5"/>
                  </a:cxn>
                  <a:cxn ang="0">
                    <a:pos x="T6" y="T7"/>
                  </a:cxn>
                </a:cxnLst>
                <a:rect l="0" t="0" r="r" b="b"/>
                <a:pathLst>
                  <a:path w="187" h="372">
                    <a:moveTo>
                      <a:pt x="0" y="0"/>
                    </a:moveTo>
                    <a:lnTo>
                      <a:pt x="187" y="0"/>
                    </a:lnTo>
                    <a:lnTo>
                      <a:pt x="187"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9" name="Freeform 173"/>
              <p:cNvSpPr/>
              <p:nvPr/>
            </p:nvSpPr>
            <p:spPr bwMode="auto">
              <a:xfrm>
                <a:off x="5720" y="814"/>
                <a:ext cx="51" cy="93"/>
              </a:xfrm>
              <a:custGeom>
                <a:avLst/>
                <a:gdLst>
                  <a:gd name="T0" fmla="*/ 0 w 203"/>
                  <a:gd name="T1" fmla="*/ 0 h 372"/>
                  <a:gd name="T2" fmla="*/ 0 w 203"/>
                  <a:gd name="T3" fmla="*/ 372 h 372"/>
                  <a:gd name="T4" fmla="*/ 203 w 203"/>
                  <a:gd name="T5" fmla="*/ 372 h 372"/>
                  <a:gd name="T6" fmla="*/ 0 w 203"/>
                  <a:gd name="T7" fmla="*/ 0 h 372"/>
                </a:gdLst>
                <a:ahLst/>
                <a:cxnLst>
                  <a:cxn ang="0">
                    <a:pos x="T0" y="T1"/>
                  </a:cxn>
                  <a:cxn ang="0">
                    <a:pos x="T2" y="T3"/>
                  </a:cxn>
                  <a:cxn ang="0">
                    <a:pos x="T4" y="T5"/>
                  </a:cxn>
                  <a:cxn ang="0">
                    <a:pos x="T6" y="T7"/>
                  </a:cxn>
                </a:cxnLst>
                <a:rect l="0" t="0" r="r" b="b"/>
                <a:pathLst>
                  <a:path w="203" h="372">
                    <a:moveTo>
                      <a:pt x="0" y="0"/>
                    </a:moveTo>
                    <a:lnTo>
                      <a:pt x="0" y="372"/>
                    </a:lnTo>
                    <a:lnTo>
                      <a:pt x="203"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0" name="Freeform 172"/>
              <p:cNvSpPr/>
              <p:nvPr/>
            </p:nvSpPr>
            <p:spPr bwMode="auto">
              <a:xfrm>
                <a:off x="5720" y="814"/>
                <a:ext cx="51" cy="93"/>
              </a:xfrm>
              <a:custGeom>
                <a:avLst/>
                <a:gdLst>
                  <a:gd name="T0" fmla="*/ 0 w 203"/>
                  <a:gd name="T1" fmla="*/ 0 h 372"/>
                  <a:gd name="T2" fmla="*/ 203 w 203"/>
                  <a:gd name="T3" fmla="*/ 0 h 372"/>
                  <a:gd name="T4" fmla="*/ 203 w 203"/>
                  <a:gd name="T5" fmla="*/ 372 h 372"/>
                  <a:gd name="T6" fmla="*/ 0 w 203"/>
                  <a:gd name="T7" fmla="*/ 0 h 372"/>
                </a:gdLst>
                <a:ahLst/>
                <a:cxnLst>
                  <a:cxn ang="0">
                    <a:pos x="T0" y="T1"/>
                  </a:cxn>
                  <a:cxn ang="0">
                    <a:pos x="T2" y="T3"/>
                  </a:cxn>
                  <a:cxn ang="0">
                    <a:pos x="T4" y="T5"/>
                  </a:cxn>
                  <a:cxn ang="0">
                    <a:pos x="T6" y="T7"/>
                  </a:cxn>
                </a:cxnLst>
                <a:rect l="0" t="0" r="r" b="b"/>
                <a:pathLst>
                  <a:path w="203" h="372">
                    <a:moveTo>
                      <a:pt x="0" y="0"/>
                    </a:moveTo>
                    <a:lnTo>
                      <a:pt x="203" y="0"/>
                    </a:lnTo>
                    <a:lnTo>
                      <a:pt x="203"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1" name="Rectangle 171"/>
              <p:cNvSpPr>
                <a:spLocks noChangeArrowheads="1"/>
              </p:cNvSpPr>
              <p:nvPr/>
            </p:nvSpPr>
            <p:spPr bwMode="auto">
              <a:xfrm>
                <a:off x="5622" y="907"/>
                <a:ext cx="98"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82" name="Freeform 170"/>
              <p:cNvSpPr/>
              <p:nvPr/>
            </p:nvSpPr>
            <p:spPr bwMode="auto">
              <a:xfrm>
                <a:off x="5576" y="907"/>
                <a:ext cx="195" cy="17"/>
              </a:xfrm>
              <a:custGeom>
                <a:avLst/>
                <a:gdLst>
                  <a:gd name="T0" fmla="*/ 0 w 781"/>
                  <a:gd name="T1" fmla="*/ 0 h 70"/>
                  <a:gd name="T2" fmla="*/ 0 w 781"/>
                  <a:gd name="T3" fmla="*/ 70 h 70"/>
                  <a:gd name="T4" fmla="*/ 781 w 781"/>
                  <a:gd name="T5" fmla="*/ 70 h 70"/>
                  <a:gd name="T6" fmla="*/ 0 w 781"/>
                  <a:gd name="T7" fmla="*/ 0 h 70"/>
                </a:gdLst>
                <a:ahLst/>
                <a:cxnLst>
                  <a:cxn ang="0">
                    <a:pos x="T0" y="T1"/>
                  </a:cxn>
                  <a:cxn ang="0">
                    <a:pos x="T2" y="T3"/>
                  </a:cxn>
                  <a:cxn ang="0">
                    <a:pos x="T4" y="T5"/>
                  </a:cxn>
                  <a:cxn ang="0">
                    <a:pos x="T6" y="T7"/>
                  </a:cxn>
                </a:cxnLst>
                <a:rect l="0" t="0" r="r" b="b"/>
                <a:pathLst>
                  <a:path w="781" h="70">
                    <a:moveTo>
                      <a:pt x="0" y="0"/>
                    </a:moveTo>
                    <a:lnTo>
                      <a:pt x="0" y="70"/>
                    </a:lnTo>
                    <a:lnTo>
                      <a:pt x="781" y="7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3" name="Freeform 169"/>
              <p:cNvSpPr/>
              <p:nvPr/>
            </p:nvSpPr>
            <p:spPr bwMode="auto">
              <a:xfrm>
                <a:off x="5576" y="907"/>
                <a:ext cx="195" cy="17"/>
              </a:xfrm>
              <a:custGeom>
                <a:avLst/>
                <a:gdLst>
                  <a:gd name="T0" fmla="*/ 0 w 781"/>
                  <a:gd name="T1" fmla="*/ 0 h 70"/>
                  <a:gd name="T2" fmla="*/ 781 w 781"/>
                  <a:gd name="T3" fmla="*/ 0 h 70"/>
                  <a:gd name="T4" fmla="*/ 781 w 781"/>
                  <a:gd name="T5" fmla="*/ 70 h 70"/>
                  <a:gd name="T6" fmla="*/ 0 w 781"/>
                  <a:gd name="T7" fmla="*/ 0 h 70"/>
                </a:gdLst>
                <a:ahLst/>
                <a:cxnLst>
                  <a:cxn ang="0">
                    <a:pos x="T0" y="T1"/>
                  </a:cxn>
                  <a:cxn ang="0">
                    <a:pos x="T2" y="T3"/>
                  </a:cxn>
                  <a:cxn ang="0">
                    <a:pos x="T4" y="T5"/>
                  </a:cxn>
                  <a:cxn ang="0">
                    <a:pos x="T6" y="T7"/>
                  </a:cxn>
                </a:cxnLst>
                <a:rect l="0" t="0" r="r" b="b"/>
                <a:pathLst>
                  <a:path w="781" h="70">
                    <a:moveTo>
                      <a:pt x="0" y="0"/>
                    </a:moveTo>
                    <a:lnTo>
                      <a:pt x="781" y="0"/>
                    </a:lnTo>
                    <a:lnTo>
                      <a:pt x="781" y="7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4" name="Freeform 168"/>
              <p:cNvSpPr/>
              <p:nvPr/>
            </p:nvSpPr>
            <p:spPr bwMode="auto">
              <a:xfrm>
                <a:off x="5576" y="924"/>
                <a:ext cx="193" cy="11"/>
              </a:xfrm>
              <a:custGeom>
                <a:avLst/>
                <a:gdLst>
                  <a:gd name="T0" fmla="*/ 0 w 774"/>
                  <a:gd name="T1" fmla="*/ 0 h 41"/>
                  <a:gd name="T2" fmla="*/ 6 w 774"/>
                  <a:gd name="T3" fmla="*/ 41 h 41"/>
                  <a:gd name="T4" fmla="*/ 774 w 774"/>
                  <a:gd name="T5" fmla="*/ 41 h 41"/>
                  <a:gd name="T6" fmla="*/ 0 w 774"/>
                  <a:gd name="T7" fmla="*/ 0 h 41"/>
                </a:gdLst>
                <a:ahLst/>
                <a:cxnLst>
                  <a:cxn ang="0">
                    <a:pos x="T0" y="T1"/>
                  </a:cxn>
                  <a:cxn ang="0">
                    <a:pos x="T2" y="T3"/>
                  </a:cxn>
                  <a:cxn ang="0">
                    <a:pos x="T4" y="T5"/>
                  </a:cxn>
                  <a:cxn ang="0">
                    <a:pos x="T6" y="T7"/>
                  </a:cxn>
                </a:cxnLst>
                <a:rect l="0" t="0" r="r" b="b"/>
                <a:pathLst>
                  <a:path w="774" h="41">
                    <a:moveTo>
                      <a:pt x="0" y="0"/>
                    </a:moveTo>
                    <a:lnTo>
                      <a:pt x="6" y="41"/>
                    </a:lnTo>
                    <a:lnTo>
                      <a:pt x="774" y="4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5" name="Freeform 167"/>
              <p:cNvSpPr/>
              <p:nvPr/>
            </p:nvSpPr>
            <p:spPr bwMode="auto">
              <a:xfrm>
                <a:off x="5576" y="924"/>
                <a:ext cx="195" cy="11"/>
              </a:xfrm>
              <a:custGeom>
                <a:avLst/>
                <a:gdLst>
                  <a:gd name="T0" fmla="*/ 0 w 781"/>
                  <a:gd name="T1" fmla="*/ 0 h 41"/>
                  <a:gd name="T2" fmla="*/ 781 w 781"/>
                  <a:gd name="T3" fmla="*/ 0 h 41"/>
                  <a:gd name="T4" fmla="*/ 774 w 781"/>
                  <a:gd name="T5" fmla="*/ 41 h 41"/>
                  <a:gd name="T6" fmla="*/ 0 w 781"/>
                  <a:gd name="T7" fmla="*/ 0 h 41"/>
                </a:gdLst>
                <a:ahLst/>
                <a:cxnLst>
                  <a:cxn ang="0">
                    <a:pos x="T0" y="T1"/>
                  </a:cxn>
                  <a:cxn ang="0">
                    <a:pos x="T2" y="T3"/>
                  </a:cxn>
                  <a:cxn ang="0">
                    <a:pos x="T4" y="T5"/>
                  </a:cxn>
                  <a:cxn ang="0">
                    <a:pos x="T6" y="T7"/>
                  </a:cxn>
                </a:cxnLst>
                <a:rect l="0" t="0" r="r" b="b"/>
                <a:pathLst>
                  <a:path w="781" h="41">
                    <a:moveTo>
                      <a:pt x="0" y="0"/>
                    </a:moveTo>
                    <a:lnTo>
                      <a:pt x="781" y="0"/>
                    </a:lnTo>
                    <a:lnTo>
                      <a:pt x="774" y="4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6" name="Freeform 166"/>
              <p:cNvSpPr/>
              <p:nvPr/>
            </p:nvSpPr>
            <p:spPr bwMode="auto">
              <a:xfrm>
                <a:off x="5577" y="935"/>
                <a:ext cx="187" cy="9"/>
              </a:xfrm>
              <a:custGeom>
                <a:avLst/>
                <a:gdLst>
                  <a:gd name="T0" fmla="*/ 0 w 749"/>
                  <a:gd name="T1" fmla="*/ 0 h 37"/>
                  <a:gd name="T2" fmla="*/ 20 w 749"/>
                  <a:gd name="T3" fmla="*/ 37 h 37"/>
                  <a:gd name="T4" fmla="*/ 749 w 749"/>
                  <a:gd name="T5" fmla="*/ 37 h 37"/>
                  <a:gd name="T6" fmla="*/ 0 w 749"/>
                  <a:gd name="T7" fmla="*/ 0 h 37"/>
                </a:gdLst>
                <a:ahLst/>
                <a:cxnLst>
                  <a:cxn ang="0">
                    <a:pos x="T0" y="T1"/>
                  </a:cxn>
                  <a:cxn ang="0">
                    <a:pos x="T2" y="T3"/>
                  </a:cxn>
                  <a:cxn ang="0">
                    <a:pos x="T4" y="T5"/>
                  </a:cxn>
                  <a:cxn ang="0">
                    <a:pos x="T6" y="T7"/>
                  </a:cxn>
                </a:cxnLst>
                <a:rect l="0" t="0" r="r" b="b"/>
                <a:pathLst>
                  <a:path w="749" h="37">
                    <a:moveTo>
                      <a:pt x="0" y="0"/>
                    </a:moveTo>
                    <a:lnTo>
                      <a:pt x="20" y="37"/>
                    </a:lnTo>
                    <a:lnTo>
                      <a:pt x="749" y="37"/>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7" name="Freeform 165"/>
              <p:cNvSpPr/>
              <p:nvPr/>
            </p:nvSpPr>
            <p:spPr bwMode="auto">
              <a:xfrm>
                <a:off x="5577" y="935"/>
                <a:ext cx="192" cy="9"/>
              </a:xfrm>
              <a:custGeom>
                <a:avLst/>
                <a:gdLst>
                  <a:gd name="T0" fmla="*/ 0 w 768"/>
                  <a:gd name="T1" fmla="*/ 0 h 37"/>
                  <a:gd name="T2" fmla="*/ 768 w 768"/>
                  <a:gd name="T3" fmla="*/ 0 h 37"/>
                  <a:gd name="T4" fmla="*/ 749 w 768"/>
                  <a:gd name="T5" fmla="*/ 37 h 37"/>
                  <a:gd name="T6" fmla="*/ 0 w 768"/>
                  <a:gd name="T7" fmla="*/ 0 h 37"/>
                </a:gdLst>
                <a:ahLst/>
                <a:cxnLst>
                  <a:cxn ang="0">
                    <a:pos x="T0" y="T1"/>
                  </a:cxn>
                  <a:cxn ang="0">
                    <a:pos x="T2" y="T3"/>
                  </a:cxn>
                  <a:cxn ang="0">
                    <a:pos x="T4" y="T5"/>
                  </a:cxn>
                  <a:cxn ang="0">
                    <a:pos x="T6" y="T7"/>
                  </a:cxn>
                </a:cxnLst>
                <a:rect l="0" t="0" r="r" b="b"/>
                <a:pathLst>
                  <a:path w="768" h="37">
                    <a:moveTo>
                      <a:pt x="0" y="0"/>
                    </a:moveTo>
                    <a:lnTo>
                      <a:pt x="768" y="0"/>
                    </a:lnTo>
                    <a:lnTo>
                      <a:pt x="749" y="37"/>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8" name="Freeform 164"/>
              <p:cNvSpPr/>
              <p:nvPr/>
            </p:nvSpPr>
            <p:spPr bwMode="auto">
              <a:xfrm>
                <a:off x="5582" y="944"/>
                <a:ext cx="175" cy="7"/>
              </a:xfrm>
              <a:custGeom>
                <a:avLst/>
                <a:gdLst>
                  <a:gd name="T0" fmla="*/ 0 w 700"/>
                  <a:gd name="T1" fmla="*/ 0 h 29"/>
                  <a:gd name="T2" fmla="*/ 29 w 700"/>
                  <a:gd name="T3" fmla="*/ 29 h 29"/>
                  <a:gd name="T4" fmla="*/ 700 w 700"/>
                  <a:gd name="T5" fmla="*/ 29 h 29"/>
                  <a:gd name="T6" fmla="*/ 0 w 700"/>
                  <a:gd name="T7" fmla="*/ 0 h 29"/>
                </a:gdLst>
                <a:ahLst/>
                <a:cxnLst>
                  <a:cxn ang="0">
                    <a:pos x="T0" y="T1"/>
                  </a:cxn>
                  <a:cxn ang="0">
                    <a:pos x="T2" y="T3"/>
                  </a:cxn>
                  <a:cxn ang="0">
                    <a:pos x="T4" y="T5"/>
                  </a:cxn>
                  <a:cxn ang="0">
                    <a:pos x="T6" y="T7"/>
                  </a:cxn>
                </a:cxnLst>
                <a:rect l="0" t="0" r="r" b="b"/>
                <a:pathLst>
                  <a:path w="700" h="29">
                    <a:moveTo>
                      <a:pt x="0" y="0"/>
                    </a:moveTo>
                    <a:lnTo>
                      <a:pt x="29" y="29"/>
                    </a:lnTo>
                    <a:lnTo>
                      <a:pt x="700" y="2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9" name="Freeform 163"/>
              <p:cNvSpPr/>
              <p:nvPr/>
            </p:nvSpPr>
            <p:spPr bwMode="auto">
              <a:xfrm>
                <a:off x="5582" y="944"/>
                <a:ext cx="182" cy="7"/>
              </a:xfrm>
              <a:custGeom>
                <a:avLst/>
                <a:gdLst>
                  <a:gd name="T0" fmla="*/ 0 w 729"/>
                  <a:gd name="T1" fmla="*/ 0 h 29"/>
                  <a:gd name="T2" fmla="*/ 729 w 729"/>
                  <a:gd name="T3" fmla="*/ 0 h 29"/>
                  <a:gd name="T4" fmla="*/ 700 w 729"/>
                  <a:gd name="T5" fmla="*/ 29 h 29"/>
                  <a:gd name="T6" fmla="*/ 0 w 729"/>
                  <a:gd name="T7" fmla="*/ 0 h 29"/>
                </a:gdLst>
                <a:ahLst/>
                <a:cxnLst>
                  <a:cxn ang="0">
                    <a:pos x="T0" y="T1"/>
                  </a:cxn>
                  <a:cxn ang="0">
                    <a:pos x="T2" y="T3"/>
                  </a:cxn>
                  <a:cxn ang="0">
                    <a:pos x="T4" y="T5"/>
                  </a:cxn>
                  <a:cxn ang="0">
                    <a:pos x="T6" y="T7"/>
                  </a:cxn>
                </a:cxnLst>
                <a:rect l="0" t="0" r="r" b="b"/>
                <a:pathLst>
                  <a:path w="729" h="29">
                    <a:moveTo>
                      <a:pt x="0" y="0"/>
                    </a:moveTo>
                    <a:lnTo>
                      <a:pt x="729" y="0"/>
                    </a:lnTo>
                    <a:lnTo>
                      <a:pt x="700" y="2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0" name="Freeform 162"/>
              <p:cNvSpPr/>
              <p:nvPr/>
            </p:nvSpPr>
            <p:spPr bwMode="auto">
              <a:xfrm>
                <a:off x="5589" y="951"/>
                <a:ext cx="159" cy="5"/>
              </a:xfrm>
              <a:custGeom>
                <a:avLst/>
                <a:gdLst>
                  <a:gd name="T0" fmla="*/ 0 w 634"/>
                  <a:gd name="T1" fmla="*/ 0 h 20"/>
                  <a:gd name="T2" fmla="*/ 37 w 634"/>
                  <a:gd name="T3" fmla="*/ 20 h 20"/>
                  <a:gd name="T4" fmla="*/ 634 w 634"/>
                  <a:gd name="T5" fmla="*/ 20 h 20"/>
                  <a:gd name="T6" fmla="*/ 0 w 634"/>
                  <a:gd name="T7" fmla="*/ 0 h 20"/>
                </a:gdLst>
                <a:ahLst/>
                <a:cxnLst>
                  <a:cxn ang="0">
                    <a:pos x="T0" y="T1"/>
                  </a:cxn>
                  <a:cxn ang="0">
                    <a:pos x="T2" y="T3"/>
                  </a:cxn>
                  <a:cxn ang="0">
                    <a:pos x="T4" y="T5"/>
                  </a:cxn>
                  <a:cxn ang="0">
                    <a:pos x="T6" y="T7"/>
                  </a:cxn>
                </a:cxnLst>
                <a:rect l="0" t="0" r="r" b="b"/>
                <a:pathLst>
                  <a:path w="634" h="20">
                    <a:moveTo>
                      <a:pt x="0" y="0"/>
                    </a:moveTo>
                    <a:lnTo>
                      <a:pt x="37" y="20"/>
                    </a:lnTo>
                    <a:lnTo>
                      <a:pt x="634" y="2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1" name="Freeform 161"/>
              <p:cNvSpPr/>
              <p:nvPr/>
            </p:nvSpPr>
            <p:spPr bwMode="auto">
              <a:xfrm>
                <a:off x="5589" y="951"/>
                <a:ext cx="168" cy="5"/>
              </a:xfrm>
              <a:custGeom>
                <a:avLst/>
                <a:gdLst>
                  <a:gd name="T0" fmla="*/ 0 w 671"/>
                  <a:gd name="T1" fmla="*/ 0 h 20"/>
                  <a:gd name="T2" fmla="*/ 671 w 671"/>
                  <a:gd name="T3" fmla="*/ 0 h 20"/>
                  <a:gd name="T4" fmla="*/ 634 w 671"/>
                  <a:gd name="T5" fmla="*/ 20 h 20"/>
                  <a:gd name="T6" fmla="*/ 0 w 671"/>
                  <a:gd name="T7" fmla="*/ 0 h 20"/>
                </a:gdLst>
                <a:ahLst/>
                <a:cxnLst>
                  <a:cxn ang="0">
                    <a:pos x="T0" y="T1"/>
                  </a:cxn>
                  <a:cxn ang="0">
                    <a:pos x="T2" y="T3"/>
                  </a:cxn>
                  <a:cxn ang="0">
                    <a:pos x="T4" y="T5"/>
                  </a:cxn>
                  <a:cxn ang="0">
                    <a:pos x="T6" y="T7"/>
                  </a:cxn>
                </a:cxnLst>
                <a:rect l="0" t="0" r="r" b="b"/>
                <a:pathLst>
                  <a:path w="671" h="20">
                    <a:moveTo>
                      <a:pt x="0" y="0"/>
                    </a:moveTo>
                    <a:lnTo>
                      <a:pt x="671" y="0"/>
                    </a:lnTo>
                    <a:lnTo>
                      <a:pt x="634" y="2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2" name="Freeform 160"/>
              <p:cNvSpPr/>
              <p:nvPr/>
            </p:nvSpPr>
            <p:spPr bwMode="auto">
              <a:xfrm>
                <a:off x="5599" y="956"/>
                <a:ext cx="138" cy="2"/>
              </a:xfrm>
              <a:custGeom>
                <a:avLst/>
                <a:gdLst>
                  <a:gd name="T0" fmla="*/ 0 w 555"/>
                  <a:gd name="T1" fmla="*/ 0 h 6"/>
                  <a:gd name="T2" fmla="*/ 41 w 555"/>
                  <a:gd name="T3" fmla="*/ 6 h 6"/>
                  <a:gd name="T4" fmla="*/ 555 w 555"/>
                  <a:gd name="T5" fmla="*/ 6 h 6"/>
                  <a:gd name="T6" fmla="*/ 0 w 555"/>
                  <a:gd name="T7" fmla="*/ 0 h 6"/>
                </a:gdLst>
                <a:ahLst/>
                <a:cxnLst>
                  <a:cxn ang="0">
                    <a:pos x="T0" y="T1"/>
                  </a:cxn>
                  <a:cxn ang="0">
                    <a:pos x="T2" y="T3"/>
                  </a:cxn>
                  <a:cxn ang="0">
                    <a:pos x="T4" y="T5"/>
                  </a:cxn>
                  <a:cxn ang="0">
                    <a:pos x="T6" y="T7"/>
                  </a:cxn>
                </a:cxnLst>
                <a:rect l="0" t="0" r="r" b="b"/>
                <a:pathLst>
                  <a:path w="555" h="6">
                    <a:moveTo>
                      <a:pt x="0" y="0"/>
                    </a:moveTo>
                    <a:lnTo>
                      <a:pt x="41" y="6"/>
                    </a:lnTo>
                    <a:lnTo>
                      <a:pt x="555" y="6"/>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3" name="Freeform 159"/>
              <p:cNvSpPr/>
              <p:nvPr/>
            </p:nvSpPr>
            <p:spPr bwMode="auto">
              <a:xfrm>
                <a:off x="5599" y="956"/>
                <a:ext cx="149" cy="2"/>
              </a:xfrm>
              <a:custGeom>
                <a:avLst/>
                <a:gdLst>
                  <a:gd name="T0" fmla="*/ 0 w 597"/>
                  <a:gd name="T1" fmla="*/ 0 h 6"/>
                  <a:gd name="T2" fmla="*/ 597 w 597"/>
                  <a:gd name="T3" fmla="*/ 0 h 6"/>
                  <a:gd name="T4" fmla="*/ 555 w 597"/>
                  <a:gd name="T5" fmla="*/ 6 h 6"/>
                  <a:gd name="T6" fmla="*/ 0 w 597"/>
                  <a:gd name="T7" fmla="*/ 0 h 6"/>
                </a:gdLst>
                <a:ahLst/>
                <a:cxnLst>
                  <a:cxn ang="0">
                    <a:pos x="T0" y="T1"/>
                  </a:cxn>
                  <a:cxn ang="0">
                    <a:pos x="T2" y="T3"/>
                  </a:cxn>
                  <a:cxn ang="0">
                    <a:pos x="T4" y="T5"/>
                  </a:cxn>
                  <a:cxn ang="0">
                    <a:pos x="T6" y="T7"/>
                  </a:cxn>
                </a:cxnLst>
                <a:rect l="0" t="0" r="r" b="b"/>
                <a:pathLst>
                  <a:path w="597" h="6">
                    <a:moveTo>
                      <a:pt x="0" y="0"/>
                    </a:moveTo>
                    <a:lnTo>
                      <a:pt x="597" y="0"/>
                    </a:lnTo>
                    <a:lnTo>
                      <a:pt x="555" y="6"/>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4" name="Rectangle 158"/>
              <p:cNvSpPr>
                <a:spLocks noChangeArrowheads="1"/>
              </p:cNvSpPr>
              <p:nvPr/>
            </p:nvSpPr>
            <p:spPr bwMode="auto">
              <a:xfrm>
                <a:off x="5609" y="958"/>
                <a:ext cx="128"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95" name="Rectangle 157"/>
              <p:cNvSpPr>
                <a:spLocks noChangeArrowheads="1"/>
              </p:cNvSpPr>
              <p:nvPr/>
            </p:nvSpPr>
            <p:spPr bwMode="auto">
              <a:xfrm>
                <a:off x="5223" y="609"/>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296" name="Rectangle 156"/>
              <p:cNvSpPr>
                <a:spLocks noChangeArrowheads="1"/>
              </p:cNvSpPr>
              <p:nvPr/>
            </p:nvSpPr>
            <p:spPr bwMode="auto">
              <a:xfrm>
                <a:off x="5223" y="814"/>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297" name="Rectangle 155"/>
              <p:cNvSpPr>
                <a:spLocks noChangeArrowheads="1"/>
              </p:cNvSpPr>
              <p:nvPr/>
            </p:nvSpPr>
            <p:spPr bwMode="auto">
              <a:xfrm>
                <a:off x="5422" y="609"/>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298" name="Rectangle 154"/>
              <p:cNvSpPr>
                <a:spLocks noChangeArrowheads="1"/>
              </p:cNvSpPr>
              <p:nvPr/>
            </p:nvSpPr>
            <p:spPr bwMode="auto">
              <a:xfrm>
                <a:off x="5422" y="814"/>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299" name="Rectangle 153"/>
              <p:cNvSpPr>
                <a:spLocks noChangeArrowheads="1"/>
              </p:cNvSpPr>
              <p:nvPr/>
            </p:nvSpPr>
            <p:spPr bwMode="auto">
              <a:xfrm>
                <a:off x="5622" y="609"/>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300" name="Rectangle 152"/>
              <p:cNvSpPr>
                <a:spLocks noChangeArrowheads="1"/>
              </p:cNvSpPr>
              <p:nvPr/>
            </p:nvSpPr>
            <p:spPr bwMode="auto">
              <a:xfrm>
                <a:off x="5622" y="814"/>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301" name="Rectangle 151"/>
              <p:cNvSpPr>
                <a:spLocks noChangeArrowheads="1"/>
              </p:cNvSpPr>
              <p:nvPr/>
            </p:nvSpPr>
            <p:spPr bwMode="auto">
              <a:xfrm>
                <a:off x="5823" y="609"/>
                <a:ext cx="97"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302" name="Rectangle 150"/>
              <p:cNvSpPr>
                <a:spLocks noChangeArrowheads="1"/>
              </p:cNvSpPr>
              <p:nvPr/>
            </p:nvSpPr>
            <p:spPr bwMode="auto">
              <a:xfrm>
                <a:off x="5823" y="814"/>
                <a:ext cx="97"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303" name="Rectangle 149"/>
              <p:cNvSpPr>
                <a:spLocks noChangeArrowheads="1"/>
              </p:cNvSpPr>
              <p:nvPr/>
            </p:nvSpPr>
            <p:spPr bwMode="auto">
              <a:xfrm>
                <a:off x="6015" y="609"/>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304" name="Rectangle 148"/>
              <p:cNvSpPr>
                <a:spLocks noChangeArrowheads="1"/>
              </p:cNvSpPr>
              <p:nvPr/>
            </p:nvSpPr>
            <p:spPr bwMode="auto">
              <a:xfrm>
                <a:off x="6015" y="814"/>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305" name="Rectangle 147"/>
              <p:cNvSpPr>
                <a:spLocks noChangeArrowheads="1"/>
              </p:cNvSpPr>
              <p:nvPr/>
            </p:nvSpPr>
            <p:spPr bwMode="auto">
              <a:xfrm>
                <a:off x="6215" y="609"/>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306" name="Rectangle 146"/>
              <p:cNvSpPr>
                <a:spLocks noChangeArrowheads="1"/>
              </p:cNvSpPr>
              <p:nvPr/>
            </p:nvSpPr>
            <p:spPr bwMode="auto">
              <a:xfrm>
                <a:off x="6215" y="814"/>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307" name="Freeform 145"/>
              <p:cNvSpPr/>
              <p:nvPr/>
            </p:nvSpPr>
            <p:spPr bwMode="auto">
              <a:xfrm>
                <a:off x="5737" y="562"/>
                <a:ext cx="34" cy="33"/>
              </a:xfrm>
              <a:custGeom>
                <a:avLst/>
                <a:gdLst>
                  <a:gd name="T0" fmla="*/ 134 w 134"/>
                  <a:gd name="T1" fmla="*/ 134 h 134"/>
                  <a:gd name="T2" fmla="*/ 127 w 134"/>
                  <a:gd name="T3" fmla="*/ 93 h 134"/>
                  <a:gd name="T4" fmla="*/ 108 w 134"/>
                  <a:gd name="T5" fmla="*/ 56 h 134"/>
                  <a:gd name="T6" fmla="*/ 79 w 134"/>
                  <a:gd name="T7" fmla="*/ 26 h 134"/>
                  <a:gd name="T8" fmla="*/ 42 w 134"/>
                  <a:gd name="T9" fmla="*/ 7 h 134"/>
                  <a:gd name="T10" fmla="*/ 0 w 134"/>
                  <a:gd name="T11" fmla="*/ 0 h 134"/>
                </a:gdLst>
                <a:ahLst/>
                <a:cxnLst>
                  <a:cxn ang="0">
                    <a:pos x="T0" y="T1"/>
                  </a:cxn>
                  <a:cxn ang="0">
                    <a:pos x="T2" y="T3"/>
                  </a:cxn>
                  <a:cxn ang="0">
                    <a:pos x="T4" y="T5"/>
                  </a:cxn>
                  <a:cxn ang="0">
                    <a:pos x="T6" y="T7"/>
                  </a:cxn>
                  <a:cxn ang="0">
                    <a:pos x="T8" y="T9"/>
                  </a:cxn>
                  <a:cxn ang="0">
                    <a:pos x="T10" y="T11"/>
                  </a:cxn>
                </a:cxnLst>
                <a:rect l="0" t="0" r="r" b="b"/>
                <a:pathLst>
                  <a:path w="134" h="134">
                    <a:moveTo>
                      <a:pt x="134" y="134"/>
                    </a:moveTo>
                    <a:lnTo>
                      <a:pt x="127" y="93"/>
                    </a:lnTo>
                    <a:lnTo>
                      <a:pt x="108" y="56"/>
                    </a:lnTo>
                    <a:lnTo>
                      <a:pt x="79" y="26"/>
                    </a:lnTo>
                    <a:lnTo>
                      <a:pt x="42" y="7"/>
                    </a:lnTo>
                    <a:lnTo>
                      <a:pt x="0" y="0"/>
                    </a:lnTo>
                  </a:path>
                </a:pathLst>
              </a:custGeom>
              <a:noFill/>
              <a:ln w="0">
                <a:solidFill>
                  <a:srgbClr val="000000"/>
                </a:solidFill>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308" name="Line 144"/>
              <p:cNvSpPr>
                <a:spLocks noChangeShapeType="1"/>
              </p:cNvSpPr>
              <p:nvPr/>
            </p:nvSpPr>
            <p:spPr bwMode="auto">
              <a:xfrm>
                <a:off x="5771" y="595"/>
                <a:ext cx="1" cy="329"/>
              </a:xfrm>
              <a:prstGeom prst="line">
                <a:avLst/>
              </a:prstGeom>
              <a:noFill/>
              <a:ln w="0">
                <a:solidFill>
                  <a:srgbClr val="000000"/>
                </a:solidFill>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09" name="Freeform 143"/>
              <p:cNvSpPr/>
              <p:nvPr/>
            </p:nvSpPr>
            <p:spPr bwMode="auto">
              <a:xfrm>
                <a:off x="5737" y="924"/>
                <a:ext cx="34" cy="34"/>
              </a:xfrm>
              <a:custGeom>
                <a:avLst/>
                <a:gdLst>
                  <a:gd name="T0" fmla="*/ 0 w 134"/>
                  <a:gd name="T1" fmla="*/ 133 h 133"/>
                  <a:gd name="T2" fmla="*/ 42 w 134"/>
                  <a:gd name="T3" fmla="*/ 127 h 133"/>
                  <a:gd name="T4" fmla="*/ 79 w 134"/>
                  <a:gd name="T5" fmla="*/ 107 h 133"/>
                  <a:gd name="T6" fmla="*/ 108 w 134"/>
                  <a:gd name="T7" fmla="*/ 78 h 133"/>
                  <a:gd name="T8" fmla="*/ 127 w 134"/>
                  <a:gd name="T9" fmla="*/ 41 h 133"/>
                  <a:gd name="T10" fmla="*/ 134 w 134"/>
                  <a:gd name="T11" fmla="*/ 0 h 133"/>
                </a:gdLst>
                <a:ahLst/>
                <a:cxnLst>
                  <a:cxn ang="0">
                    <a:pos x="T0" y="T1"/>
                  </a:cxn>
                  <a:cxn ang="0">
                    <a:pos x="T2" y="T3"/>
                  </a:cxn>
                  <a:cxn ang="0">
                    <a:pos x="T4" y="T5"/>
                  </a:cxn>
                  <a:cxn ang="0">
                    <a:pos x="T6" y="T7"/>
                  </a:cxn>
                  <a:cxn ang="0">
                    <a:pos x="T8" y="T9"/>
                  </a:cxn>
                  <a:cxn ang="0">
                    <a:pos x="T10" y="T11"/>
                  </a:cxn>
                </a:cxnLst>
                <a:rect l="0" t="0" r="r" b="b"/>
                <a:pathLst>
                  <a:path w="134" h="133">
                    <a:moveTo>
                      <a:pt x="0" y="133"/>
                    </a:moveTo>
                    <a:lnTo>
                      <a:pt x="42" y="127"/>
                    </a:lnTo>
                    <a:lnTo>
                      <a:pt x="79" y="107"/>
                    </a:lnTo>
                    <a:lnTo>
                      <a:pt x="108" y="78"/>
                    </a:lnTo>
                    <a:lnTo>
                      <a:pt x="127" y="41"/>
                    </a:lnTo>
                    <a:lnTo>
                      <a:pt x="134" y="0"/>
                    </a:lnTo>
                  </a:path>
                </a:pathLst>
              </a:custGeom>
              <a:noFill/>
              <a:ln w="0">
                <a:solidFill>
                  <a:srgbClr val="000000"/>
                </a:solidFill>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310" name="Line 142"/>
              <p:cNvSpPr>
                <a:spLocks noChangeShapeType="1"/>
              </p:cNvSpPr>
              <p:nvPr/>
            </p:nvSpPr>
            <p:spPr bwMode="auto">
              <a:xfrm flipH="1">
                <a:off x="5609" y="958"/>
                <a:ext cx="128" cy="1"/>
              </a:xfrm>
              <a:prstGeom prst="line">
                <a:avLst/>
              </a:prstGeom>
              <a:noFill/>
              <a:ln w="0">
                <a:solidFill>
                  <a:srgbClr val="000000"/>
                </a:solidFill>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11" name="Freeform 141"/>
              <p:cNvSpPr/>
              <p:nvPr/>
            </p:nvSpPr>
            <p:spPr bwMode="auto">
              <a:xfrm>
                <a:off x="5576" y="924"/>
                <a:ext cx="33" cy="34"/>
              </a:xfrm>
              <a:custGeom>
                <a:avLst/>
                <a:gdLst>
                  <a:gd name="T0" fmla="*/ 0 w 133"/>
                  <a:gd name="T1" fmla="*/ 0 h 133"/>
                  <a:gd name="T2" fmla="*/ 6 w 133"/>
                  <a:gd name="T3" fmla="*/ 41 h 133"/>
                  <a:gd name="T4" fmla="*/ 26 w 133"/>
                  <a:gd name="T5" fmla="*/ 78 h 133"/>
                  <a:gd name="T6" fmla="*/ 55 w 133"/>
                  <a:gd name="T7" fmla="*/ 107 h 133"/>
                  <a:gd name="T8" fmla="*/ 92 w 133"/>
                  <a:gd name="T9" fmla="*/ 127 h 133"/>
                  <a:gd name="T10" fmla="*/ 133 w 133"/>
                  <a:gd name="T11" fmla="*/ 133 h 133"/>
                </a:gdLst>
                <a:ahLst/>
                <a:cxnLst>
                  <a:cxn ang="0">
                    <a:pos x="T0" y="T1"/>
                  </a:cxn>
                  <a:cxn ang="0">
                    <a:pos x="T2" y="T3"/>
                  </a:cxn>
                  <a:cxn ang="0">
                    <a:pos x="T4" y="T5"/>
                  </a:cxn>
                  <a:cxn ang="0">
                    <a:pos x="T6" y="T7"/>
                  </a:cxn>
                  <a:cxn ang="0">
                    <a:pos x="T8" y="T9"/>
                  </a:cxn>
                  <a:cxn ang="0">
                    <a:pos x="T10" y="T11"/>
                  </a:cxn>
                </a:cxnLst>
                <a:rect l="0" t="0" r="r" b="b"/>
                <a:pathLst>
                  <a:path w="133" h="133">
                    <a:moveTo>
                      <a:pt x="0" y="0"/>
                    </a:moveTo>
                    <a:lnTo>
                      <a:pt x="6" y="41"/>
                    </a:lnTo>
                    <a:lnTo>
                      <a:pt x="26" y="78"/>
                    </a:lnTo>
                    <a:lnTo>
                      <a:pt x="55" y="107"/>
                    </a:lnTo>
                    <a:lnTo>
                      <a:pt x="92" y="127"/>
                    </a:lnTo>
                    <a:lnTo>
                      <a:pt x="133" y="133"/>
                    </a:lnTo>
                  </a:path>
                </a:pathLst>
              </a:custGeom>
              <a:noFill/>
              <a:ln w="0">
                <a:solidFill>
                  <a:srgbClr val="000000"/>
                </a:solidFill>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312" name="Line 140"/>
              <p:cNvSpPr>
                <a:spLocks noChangeShapeType="1"/>
              </p:cNvSpPr>
              <p:nvPr/>
            </p:nvSpPr>
            <p:spPr bwMode="auto">
              <a:xfrm flipV="1">
                <a:off x="5576" y="595"/>
                <a:ext cx="1" cy="329"/>
              </a:xfrm>
              <a:prstGeom prst="line">
                <a:avLst/>
              </a:prstGeom>
              <a:noFill/>
              <a:ln w="0">
                <a:solidFill>
                  <a:srgbClr val="000000"/>
                </a:solidFill>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13" name="Freeform 139"/>
              <p:cNvSpPr/>
              <p:nvPr/>
            </p:nvSpPr>
            <p:spPr bwMode="auto">
              <a:xfrm>
                <a:off x="5576" y="562"/>
                <a:ext cx="33" cy="33"/>
              </a:xfrm>
              <a:custGeom>
                <a:avLst/>
                <a:gdLst>
                  <a:gd name="T0" fmla="*/ 133 w 133"/>
                  <a:gd name="T1" fmla="*/ 0 h 134"/>
                  <a:gd name="T2" fmla="*/ 92 w 133"/>
                  <a:gd name="T3" fmla="*/ 7 h 134"/>
                  <a:gd name="T4" fmla="*/ 55 w 133"/>
                  <a:gd name="T5" fmla="*/ 26 h 134"/>
                  <a:gd name="T6" fmla="*/ 26 w 133"/>
                  <a:gd name="T7" fmla="*/ 56 h 134"/>
                  <a:gd name="T8" fmla="*/ 6 w 133"/>
                  <a:gd name="T9" fmla="*/ 93 h 134"/>
                  <a:gd name="T10" fmla="*/ 0 w 133"/>
                  <a:gd name="T11" fmla="*/ 134 h 134"/>
                </a:gdLst>
                <a:ahLst/>
                <a:cxnLst>
                  <a:cxn ang="0">
                    <a:pos x="T0" y="T1"/>
                  </a:cxn>
                  <a:cxn ang="0">
                    <a:pos x="T2" y="T3"/>
                  </a:cxn>
                  <a:cxn ang="0">
                    <a:pos x="T4" y="T5"/>
                  </a:cxn>
                  <a:cxn ang="0">
                    <a:pos x="T6" y="T7"/>
                  </a:cxn>
                  <a:cxn ang="0">
                    <a:pos x="T8" y="T9"/>
                  </a:cxn>
                  <a:cxn ang="0">
                    <a:pos x="T10" y="T11"/>
                  </a:cxn>
                </a:cxnLst>
                <a:rect l="0" t="0" r="r" b="b"/>
                <a:pathLst>
                  <a:path w="133" h="134">
                    <a:moveTo>
                      <a:pt x="133" y="0"/>
                    </a:moveTo>
                    <a:lnTo>
                      <a:pt x="92" y="7"/>
                    </a:lnTo>
                    <a:lnTo>
                      <a:pt x="55" y="26"/>
                    </a:lnTo>
                    <a:lnTo>
                      <a:pt x="26" y="56"/>
                    </a:lnTo>
                    <a:lnTo>
                      <a:pt x="6" y="93"/>
                    </a:lnTo>
                    <a:lnTo>
                      <a:pt x="0" y="134"/>
                    </a:lnTo>
                  </a:path>
                </a:pathLst>
              </a:custGeom>
              <a:noFill/>
              <a:ln w="0">
                <a:solidFill>
                  <a:srgbClr val="000000"/>
                </a:solidFill>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314" name="Rectangle 138"/>
              <p:cNvSpPr>
                <a:spLocks noChangeArrowheads="1"/>
              </p:cNvSpPr>
              <p:nvPr/>
            </p:nvSpPr>
            <p:spPr bwMode="auto">
              <a:xfrm>
                <a:off x="5217" y="1142"/>
                <a:ext cx="1051"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266700" algn="l" defTabSz="914400" rtl="0" eaLnBrk="0" fontAlgn="base" latinLnBrk="0" hangingPunct="0">
                  <a:lnSpc>
                    <a:spcPct val="100000"/>
                  </a:lnSpc>
                  <a:spcBef>
                    <a:spcPct val="0"/>
                  </a:spcBef>
                  <a:spcAft>
                    <a:spcPct val="0"/>
                  </a:spcAft>
                  <a:buClrTx/>
                  <a:buSzTx/>
                  <a:buFontTx/>
                  <a:buNone/>
                </a:pPr>
                <a:r>
                  <a:rPr kumimoji="0" lang="zh-CN" altLang="zh-CN" sz="10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反吹间隔</a:t>
                </a:r>
                <a:r>
                  <a:rPr kumimoji="0" lang="en-US" altLang="zh-CN" sz="10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4h</a:t>
                </a: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315" name="Line 137"/>
              <p:cNvSpPr>
                <a:spLocks noChangeShapeType="1"/>
              </p:cNvSpPr>
              <p:nvPr/>
            </p:nvSpPr>
            <p:spPr bwMode="auto">
              <a:xfrm>
                <a:off x="5609" y="562"/>
                <a:ext cx="128" cy="1"/>
              </a:xfrm>
              <a:prstGeom prst="line">
                <a:avLst/>
              </a:prstGeom>
              <a:noFill/>
              <a:ln w="0">
                <a:solidFill>
                  <a:srgbClr val="000000"/>
                </a:solidFill>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16" name="Rectangle 136"/>
              <p:cNvSpPr>
                <a:spLocks noChangeArrowheads="1"/>
              </p:cNvSpPr>
              <p:nvPr/>
            </p:nvSpPr>
            <p:spPr bwMode="auto">
              <a:xfrm>
                <a:off x="6780" y="516"/>
                <a:ext cx="1367" cy="489"/>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317" name="Rectangle 135"/>
              <p:cNvSpPr>
                <a:spLocks noChangeArrowheads="1"/>
              </p:cNvSpPr>
              <p:nvPr/>
            </p:nvSpPr>
            <p:spPr bwMode="auto">
              <a:xfrm>
                <a:off x="7498" y="562"/>
                <a:ext cx="128"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318" name="Freeform 134"/>
              <p:cNvSpPr/>
              <p:nvPr/>
            </p:nvSpPr>
            <p:spPr bwMode="auto">
              <a:xfrm>
                <a:off x="7488" y="562"/>
                <a:ext cx="148" cy="1"/>
              </a:xfrm>
              <a:custGeom>
                <a:avLst/>
                <a:gdLst>
                  <a:gd name="T0" fmla="*/ 41 w 596"/>
                  <a:gd name="T1" fmla="*/ 0 h 7"/>
                  <a:gd name="T2" fmla="*/ 0 w 596"/>
                  <a:gd name="T3" fmla="*/ 7 h 7"/>
                  <a:gd name="T4" fmla="*/ 596 w 596"/>
                  <a:gd name="T5" fmla="*/ 7 h 7"/>
                  <a:gd name="T6" fmla="*/ 41 w 596"/>
                  <a:gd name="T7" fmla="*/ 0 h 7"/>
                </a:gdLst>
                <a:ahLst/>
                <a:cxnLst>
                  <a:cxn ang="0">
                    <a:pos x="T0" y="T1"/>
                  </a:cxn>
                  <a:cxn ang="0">
                    <a:pos x="T2" y="T3"/>
                  </a:cxn>
                  <a:cxn ang="0">
                    <a:pos x="T4" y="T5"/>
                  </a:cxn>
                  <a:cxn ang="0">
                    <a:pos x="T6" y="T7"/>
                  </a:cxn>
                </a:cxnLst>
                <a:rect l="0" t="0" r="r" b="b"/>
                <a:pathLst>
                  <a:path w="596" h="7">
                    <a:moveTo>
                      <a:pt x="41" y="0"/>
                    </a:moveTo>
                    <a:lnTo>
                      <a:pt x="0" y="7"/>
                    </a:lnTo>
                    <a:lnTo>
                      <a:pt x="596" y="7"/>
                    </a:lnTo>
                    <a:lnTo>
                      <a:pt x="41"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9" name="Freeform 133"/>
              <p:cNvSpPr/>
              <p:nvPr/>
            </p:nvSpPr>
            <p:spPr bwMode="auto">
              <a:xfrm>
                <a:off x="7498" y="562"/>
                <a:ext cx="138" cy="1"/>
              </a:xfrm>
              <a:custGeom>
                <a:avLst/>
                <a:gdLst>
                  <a:gd name="T0" fmla="*/ 0 w 555"/>
                  <a:gd name="T1" fmla="*/ 0 h 7"/>
                  <a:gd name="T2" fmla="*/ 514 w 555"/>
                  <a:gd name="T3" fmla="*/ 0 h 7"/>
                  <a:gd name="T4" fmla="*/ 555 w 555"/>
                  <a:gd name="T5" fmla="*/ 7 h 7"/>
                  <a:gd name="T6" fmla="*/ 0 w 555"/>
                  <a:gd name="T7" fmla="*/ 0 h 7"/>
                </a:gdLst>
                <a:ahLst/>
                <a:cxnLst>
                  <a:cxn ang="0">
                    <a:pos x="T0" y="T1"/>
                  </a:cxn>
                  <a:cxn ang="0">
                    <a:pos x="T2" y="T3"/>
                  </a:cxn>
                  <a:cxn ang="0">
                    <a:pos x="T4" y="T5"/>
                  </a:cxn>
                  <a:cxn ang="0">
                    <a:pos x="T6" y="T7"/>
                  </a:cxn>
                </a:cxnLst>
                <a:rect l="0" t="0" r="r" b="b"/>
                <a:pathLst>
                  <a:path w="555" h="7">
                    <a:moveTo>
                      <a:pt x="0" y="0"/>
                    </a:moveTo>
                    <a:lnTo>
                      <a:pt x="514" y="0"/>
                    </a:lnTo>
                    <a:lnTo>
                      <a:pt x="555" y="7"/>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0" name="Freeform 132"/>
              <p:cNvSpPr/>
              <p:nvPr/>
            </p:nvSpPr>
            <p:spPr bwMode="auto">
              <a:xfrm>
                <a:off x="7478" y="563"/>
                <a:ext cx="168" cy="5"/>
              </a:xfrm>
              <a:custGeom>
                <a:avLst/>
                <a:gdLst>
                  <a:gd name="T0" fmla="*/ 38 w 672"/>
                  <a:gd name="T1" fmla="*/ 0 h 19"/>
                  <a:gd name="T2" fmla="*/ 0 w 672"/>
                  <a:gd name="T3" fmla="*/ 19 h 19"/>
                  <a:gd name="T4" fmla="*/ 672 w 672"/>
                  <a:gd name="T5" fmla="*/ 19 h 19"/>
                  <a:gd name="T6" fmla="*/ 38 w 672"/>
                  <a:gd name="T7" fmla="*/ 0 h 19"/>
                </a:gdLst>
                <a:ahLst/>
                <a:cxnLst>
                  <a:cxn ang="0">
                    <a:pos x="T0" y="T1"/>
                  </a:cxn>
                  <a:cxn ang="0">
                    <a:pos x="T2" y="T3"/>
                  </a:cxn>
                  <a:cxn ang="0">
                    <a:pos x="T4" y="T5"/>
                  </a:cxn>
                  <a:cxn ang="0">
                    <a:pos x="T6" y="T7"/>
                  </a:cxn>
                </a:cxnLst>
                <a:rect l="0" t="0" r="r" b="b"/>
                <a:pathLst>
                  <a:path w="672" h="19">
                    <a:moveTo>
                      <a:pt x="38" y="0"/>
                    </a:moveTo>
                    <a:lnTo>
                      <a:pt x="0" y="19"/>
                    </a:lnTo>
                    <a:lnTo>
                      <a:pt x="672" y="19"/>
                    </a:lnTo>
                    <a:lnTo>
                      <a:pt x="38"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1" name="Freeform 131"/>
              <p:cNvSpPr/>
              <p:nvPr/>
            </p:nvSpPr>
            <p:spPr bwMode="auto">
              <a:xfrm>
                <a:off x="7488" y="563"/>
                <a:ext cx="158" cy="5"/>
              </a:xfrm>
              <a:custGeom>
                <a:avLst/>
                <a:gdLst>
                  <a:gd name="T0" fmla="*/ 0 w 634"/>
                  <a:gd name="T1" fmla="*/ 0 h 19"/>
                  <a:gd name="T2" fmla="*/ 596 w 634"/>
                  <a:gd name="T3" fmla="*/ 0 h 19"/>
                  <a:gd name="T4" fmla="*/ 634 w 634"/>
                  <a:gd name="T5" fmla="*/ 19 h 19"/>
                  <a:gd name="T6" fmla="*/ 0 w 634"/>
                  <a:gd name="T7" fmla="*/ 0 h 19"/>
                </a:gdLst>
                <a:ahLst/>
                <a:cxnLst>
                  <a:cxn ang="0">
                    <a:pos x="T0" y="T1"/>
                  </a:cxn>
                  <a:cxn ang="0">
                    <a:pos x="T2" y="T3"/>
                  </a:cxn>
                  <a:cxn ang="0">
                    <a:pos x="T4" y="T5"/>
                  </a:cxn>
                  <a:cxn ang="0">
                    <a:pos x="T6" y="T7"/>
                  </a:cxn>
                </a:cxnLst>
                <a:rect l="0" t="0" r="r" b="b"/>
                <a:pathLst>
                  <a:path w="634" h="19">
                    <a:moveTo>
                      <a:pt x="0" y="0"/>
                    </a:moveTo>
                    <a:lnTo>
                      <a:pt x="596" y="0"/>
                    </a:lnTo>
                    <a:lnTo>
                      <a:pt x="634" y="1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2" name="Freeform 130"/>
              <p:cNvSpPr/>
              <p:nvPr/>
            </p:nvSpPr>
            <p:spPr bwMode="auto">
              <a:xfrm>
                <a:off x="7471" y="568"/>
                <a:ext cx="182" cy="7"/>
              </a:xfrm>
              <a:custGeom>
                <a:avLst/>
                <a:gdLst>
                  <a:gd name="T0" fmla="*/ 29 w 730"/>
                  <a:gd name="T1" fmla="*/ 0 h 30"/>
                  <a:gd name="T2" fmla="*/ 0 w 730"/>
                  <a:gd name="T3" fmla="*/ 30 h 30"/>
                  <a:gd name="T4" fmla="*/ 730 w 730"/>
                  <a:gd name="T5" fmla="*/ 30 h 30"/>
                  <a:gd name="T6" fmla="*/ 29 w 730"/>
                  <a:gd name="T7" fmla="*/ 0 h 30"/>
                </a:gdLst>
                <a:ahLst/>
                <a:cxnLst>
                  <a:cxn ang="0">
                    <a:pos x="T0" y="T1"/>
                  </a:cxn>
                  <a:cxn ang="0">
                    <a:pos x="T2" y="T3"/>
                  </a:cxn>
                  <a:cxn ang="0">
                    <a:pos x="T4" y="T5"/>
                  </a:cxn>
                  <a:cxn ang="0">
                    <a:pos x="T6" y="T7"/>
                  </a:cxn>
                </a:cxnLst>
                <a:rect l="0" t="0" r="r" b="b"/>
                <a:pathLst>
                  <a:path w="730" h="30">
                    <a:moveTo>
                      <a:pt x="29" y="0"/>
                    </a:moveTo>
                    <a:lnTo>
                      <a:pt x="0" y="30"/>
                    </a:lnTo>
                    <a:lnTo>
                      <a:pt x="730" y="30"/>
                    </a:lnTo>
                    <a:lnTo>
                      <a:pt x="29"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3" name="Freeform 129"/>
              <p:cNvSpPr/>
              <p:nvPr/>
            </p:nvSpPr>
            <p:spPr bwMode="auto">
              <a:xfrm>
                <a:off x="7478" y="568"/>
                <a:ext cx="175" cy="7"/>
              </a:xfrm>
              <a:custGeom>
                <a:avLst/>
                <a:gdLst>
                  <a:gd name="T0" fmla="*/ 0 w 701"/>
                  <a:gd name="T1" fmla="*/ 0 h 30"/>
                  <a:gd name="T2" fmla="*/ 672 w 701"/>
                  <a:gd name="T3" fmla="*/ 0 h 30"/>
                  <a:gd name="T4" fmla="*/ 701 w 701"/>
                  <a:gd name="T5" fmla="*/ 30 h 30"/>
                  <a:gd name="T6" fmla="*/ 0 w 701"/>
                  <a:gd name="T7" fmla="*/ 0 h 30"/>
                </a:gdLst>
                <a:ahLst/>
                <a:cxnLst>
                  <a:cxn ang="0">
                    <a:pos x="T0" y="T1"/>
                  </a:cxn>
                  <a:cxn ang="0">
                    <a:pos x="T2" y="T3"/>
                  </a:cxn>
                  <a:cxn ang="0">
                    <a:pos x="T4" y="T5"/>
                  </a:cxn>
                  <a:cxn ang="0">
                    <a:pos x="T6" y="T7"/>
                  </a:cxn>
                </a:cxnLst>
                <a:rect l="0" t="0" r="r" b="b"/>
                <a:pathLst>
                  <a:path w="701" h="30">
                    <a:moveTo>
                      <a:pt x="0" y="0"/>
                    </a:moveTo>
                    <a:lnTo>
                      <a:pt x="672" y="0"/>
                    </a:lnTo>
                    <a:lnTo>
                      <a:pt x="701" y="3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4" name="Freeform 128"/>
              <p:cNvSpPr/>
              <p:nvPr/>
            </p:nvSpPr>
            <p:spPr bwMode="auto">
              <a:xfrm>
                <a:off x="7466" y="575"/>
                <a:ext cx="192" cy="10"/>
              </a:xfrm>
              <a:custGeom>
                <a:avLst/>
                <a:gdLst>
                  <a:gd name="T0" fmla="*/ 19 w 768"/>
                  <a:gd name="T1" fmla="*/ 0 h 37"/>
                  <a:gd name="T2" fmla="*/ 0 w 768"/>
                  <a:gd name="T3" fmla="*/ 37 h 37"/>
                  <a:gd name="T4" fmla="*/ 768 w 768"/>
                  <a:gd name="T5" fmla="*/ 37 h 37"/>
                  <a:gd name="T6" fmla="*/ 19 w 768"/>
                  <a:gd name="T7" fmla="*/ 0 h 37"/>
                </a:gdLst>
                <a:ahLst/>
                <a:cxnLst>
                  <a:cxn ang="0">
                    <a:pos x="T0" y="T1"/>
                  </a:cxn>
                  <a:cxn ang="0">
                    <a:pos x="T2" y="T3"/>
                  </a:cxn>
                  <a:cxn ang="0">
                    <a:pos x="T4" y="T5"/>
                  </a:cxn>
                  <a:cxn ang="0">
                    <a:pos x="T6" y="T7"/>
                  </a:cxn>
                </a:cxnLst>
                <a:rect l="0" t="0" r="r" b="b"/>
                <a:pathLst>
                  <a:path w="768" h="37">
                    <a:moveTo>
                      <a:pt x="19" y="0"/>
                    </a:moveTo>
                    <a:lnTo>
                      <a:pt x="0" y="37"/>
                    </a:lnTo>
                    <a:lnTo>
                      <a:pt x="768" y="37"/>
                    </a:lnTo>
                    <a:lnTo>
                      <a:pt x="19"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5" name="Freeform 127"/>
              <p:cNvSpPr/>
              <p:nvPr/>
            </p:nvSpPr>
            <p:spPr bwMode="auto">
              <a:xfrm>
                <a:off x="7471" y="575"/>
                <a:ext cx="187" cy="10"/>
              </a:xfrm>
              <a:custGeom>
                <a:avLst/>
                <a:gdLst>
                  <a:gd name="T0" fmla="*/ 0 w 749"/>
                  <a:gd name="T1" fmla="*/ 0 h 37"/>
                  <a:gd name="T2" fmla="*/ 730 w 749"/>
                  <a:gd name="T3" fmla="*/ 0 h 37"/>
                  <a:gd name="T4" fmla="*/ 749 w 749"/>
                  <a:gd name="T5" fmla="*/ 37 h 37"/>
                  <a:gd name="T6" fmla="*/ 0 w 749"/>
                  <a:gd name="T7" fmla="*/ 0 h 37"/>
                </a:gdLst>
                <a:ahLst/>
                <a:cxnLst>
                  <a:cxn ang="0">
                    <a:pos x="T0" y="T1"/>
                  </a:cxn>
                  <a:cxn ang="0">
                    <a:pos x="T2" y="T3"/>
                  </a:cxn>
                  <a:cxn ang="0">
                    <a:pos x="T4" y="T5"/>
                  </a:cxn>
                  <a:cxn ang="0">
                    <a:pos x="T6" y="T7"/>
                  </a:cxn>
                </a:cxnLst>
                <a:rect l="0" t="0" r="r" b="b"/>
                <a:pathLst>
                  <a:path w="749" h="37">
                    <a:moveTo>
                      <a:pt x="0" y="0"/>
                    </a:moveTo>
                    <a:lnTo>
                      <a:pt x="730" y="0"/>
                    </a:lnTo>
                    <a:lnTo>
                      <a:pt x="749" y="37"/>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6" name="Freeform 126"/>
              <p:cNvSpPr/>
              <p:nvPr/>
            </p:nvSpPr>
            <p:spPr bwMode="auto">
              <a:xfrm>
                <a:off x="7464" y="585"/>
                <a:ext cx="196" cy="10"/>
              </a:xfrm>
              <a:custGeom>
                <a:avLst/>
                <a:gdLst>
                  <a:gd name="T0" fmla="*/ 7 w 781"/>
                  <a:gd name="T1" fmla="*/ 0 h 41"/>
                  <a:gd name="T2" fmla="*/ 0 w 781"/>
                  <a:gd name="T3" fmla="*/ 41 h 41"/>
                  <a:gd name="T4" fmla="*/ 781 w 781"/>
                  <a:gd name="T5" fmla="*/ 41 h 41"/>
                  <a:gd name="T6" fmla="*/ 7 w 781"/>
                  <a:gd name="T7" fmla="*/ 0 h 41"/>
                </a:gdLst>
                <a:ahLst/>
                <a:cxnLst>
                  <a:cxn ang="0">
                    <a:pos x="T0" y="T1"/>
                  </a:cxn>
                  <a:cxn ang="0">
                    <a:pos x="T2" y="T3"/>
                  </a:cxn>
                  <a:cxn ang="0">
                    <a:pos x="T4" y="T5"/>
                  </a:cxn>
                  <a:cxn ang="0">
                    <a:pos x="T6" y="T7"/>
                  </a:cxn>
                </a:cxnLst>
                <a:rect l="0" t="0" r="r" b="b"/>
                <a:pathLst>
                  <a:path w="781" h="41">
                    <a:moveTo>
                      <a:pt x="7" y="0"/>
                    </a:moveTo>
                    <a:lnTo>
                      <a:pt x="0" y="41"/>
                    </a:lnTo>
                    <a:lnTo>
                      <a:pt x="781" y="41"/>
                    </a:lnTo>
                    <a:lnTo>
                      <a:pt x="7"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7" name="Freeform 125"/>
              <p:cNvSpPr/>
              <p:nvPr/>
            </p:nvSpPr>
            <p:spPr bwMode="auto">
              <a:xfrm>
                <a:off x="7466" y="585"/>
                <a:ext cx="194" cy="10"/>
              </a:xfrm>
              <a:custGeom>
                <a:avLst/>
                <a:gdLst>
                  <a:gd name="T0" fmla="*/ 0 w 774"/>
                  <a:gd name="T1" fmla="*/ 0 h 41"/>
                  <a:gd name="T2" fmla="*/ 768 w 774"/>
                  <a:gd name="T3" fmla="*/ 0 h 41"/>
                  <a:gd name="T4" fmla="*/ 774 w 774"/>
                  <a:gd name="T5" fmla="*/ 41 h 41"/>
                  <a:gd name="T6" fmla="*/ 0 w 774"/>
                  <a:gd name="T7" fmla="*/ 0 h 41"/>
                </a:gdLst>
                <a:ahLst/>
                <a:cxnLst>
                  <a:cxn ang="0">
                    <a:pos x="T0" y="T1"/>
                  </a:cxn>
                  <a:cxn ang="0">
                    <a:pos x="T2" y="T3"/>
                  </a:cxn>
                  <a:cxn ang="0">
                    <a:pos x="T4" y="T5"/>
                  </a:cxn>
                  <a:cxn ang="0">
                    <a:pos x="T6" y="T7"/>
                  </a:cxn>
                </a:cxnLst>
                <a:rect l="0" t="0" r="r" b="b"/>
                <a:pathLst>
                  <a:path w="774" h="41">
                    <a:moveTo>
                      <a:pt x="0" y="0"/>
                    </a:moveTo>
                    <a:lnTo>
                      <a:pt x="768" y="0"/>
                    </a:lnTo>
                    <a:lnTo>
                      <a:pt x="774" y="4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8" name="Freeform 124"/>
              <p:cNvSpPr/>
              <p:nvPr/>
            </p:nvSpPr>
            <p:spPr bwMode="auto">
              <a:xfrm>
                <a:off x="7464" y="595"/>
                <a:ext cx="196" cy="14"/>
              </a:xfrm>
              <a:custGeom>
                <a:avLst/>
                <a:gdLst>
                  <a:gd name="T0" fmla="*/ 0 w 781"/>
                  <a:gd name="T1" fmla="*/ 0 h 55"/>
                  <a:gd name="T2" fmla="*/ 0 w 781"/>
                  <a:gd name="T3" fmla="*/ 55 h 55"/>
                  <a:gd name="T4" fmla="*/ 781 w 781"/>
                  <a:gd name="T5" fmla="*/ 55 h 55"/>
                  <a:gd name="T6" fmla="*/ 0 w 781"/>
                  <a:gd name="T7" fmla="*/ 0 h 55"/>
                </a:gdLst>
                <a:ahLst/>
                <a:cxnLst>
                  <a:cxn ang="0">
                    <a:pos x="T0" y="T1"/>
                  </a:cxn>
                  <a:cxn ang="0">
                    <a:pos x="T2" y="T3"/>
                  </a:cxn>
                  <a:cxn ang="0">
                    <a:pos x="T4" y="T5"/>
                  </a:cxn>
                  <a:cxn ang="0">
                    <a:pos x="T6" y="T7"/>
                  </a:cxn>
                </a:cxnLst>
                <a:rect l="0" t="0" r="r" b="b"/>
                <a:pathLst>
                  <a:path w="781" h="55">
                    <a:moveTo>
                      <a:pt x="0" y="0"/>
                    </a:moveTo>
                    <a:lnTo>
                      <a:pt x="0" y="55"/>
                    </a:lnTo>
                    <a:lnTo>
                      <a:pt x="781" y="5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9" name="Freeform 123"/>
              <p:cNvSpPr/>
              <p:nvPr/>
            </p:nvSpPr>
            <p:spPr bwMode="auto">
              <a:xfrm>
                <a:off x="7464" y="595"/>
                <a:ext cx="196" cy="14"/>
              </a:xfrm>
              <a:custGeom>
                <a:avLst/>
                <a:gdLst>
                  <a:gd name="T0" fmla="*/ 0 w 781"/>
                  <a:gd name="T1" fmla="*/ 0 h 55"/>
                  <a:gd name="T2" fmla="*/ 781 w 781"/>
                  <a:gd name="T3" fmla="*/ 0 h 55"/>
                  <a:gd name="T4" fmla="*/ 781 w 781"/>
                  <a:gd name="T5" fmla="*/ 55 h 55"/>
                  <a:gd name="T6" fmla="*/ 0 w 781"/>
                  <a:gd name="T7" fmla="*/ 0 h 55"/>
                </a:gdLst>
                <a:ahLst/>
                <a:cxnLst>
                  <a:cxn ang="0">
                    <a:pos x="T0" y="T1"/>
                  </a:cxn>
                  <a:cxn ang="0">
                    <a:pos x="T2" y="T3"/>
                  </a:cxn>
                  <a:cxn ang="0">
                    <a:pos x="T4" y="T5"/>
                  </a:cxn>
                  <a:cxn ang="0">
                    <a:pos x="T6" y="T7"/>
                  </a:cxn>
                </a:cxnLst>
                <a:rect l="0" t="0" r="r" b="b"/>
                <a:pathLst>
                  <a:path w="781" h="55">
                    <a:moveTo>
                      <a:pt x="0" y="0"/>
                    </a:moveTo>
                    <a:lnTo>
                      <a:pt x="781" y="0"/>
                    </a:lnTo>
                    <a:lnTo>
                      <a:pt x="781" y="5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0" name="Rectangle 121"/>
            <p:cNvSpPr>
              <a:spLocks noChangeArrowheads="1"/>
            </p:cNvSpPr>
            <p:nvPr/>
          </p:nvSpPr>
          <p:spPr bwMode="auto">
            <a:xfrm>
              <a:off x="7511" y="609"/>
              <a:ext cx="98"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1" name="Freeform 120"/>
            <p:cNvSpPr/>
            <p:nvPr/>
          </p:nvSpPr>
          <p:spPr bwMode="auto">
            <a:xfrm>
              <a:off x="7464" y="609"/>
              <a:ext cx="47" cy="93"/>
            </a:xfrm>
            <a:custGeom>
              <a:avLst/>
              <a:gdLst>
                <a:gd name="T0" fmla="*/ 0 w 189"/>
                <a:gd name="T1" fmla="*/ 0 h 372"/>
                <a:gd name="T2" fmla="*/ 0 w 189"/>
                <a:gd name="T3" fmla="*/ 372 h 372"/>
                <a:gd name="T4" fmla="*/ 189 w 189"/>
                <a:gd name="T5" fmla="*/ 372 h 372"/>
                <a:gd name="T6" fmla="*/ 0 w 189"/>
                <a:gd name="T7" fmla="*/ 0 h 372"/>
              </a:gdLst>
              <a:ahLst/>
              <a:cxnLst>
                <a:cxn ang="0">
                  <a:pos x="T0" y="T1"/>
                </a:cxn>
                <a:cxn ang="0">
                  <a:pos x="T2" y="T3"/>
                </a:cxn>
                <a:cxn ang="0">
                  <a:pos x="T4" y="T5"/>
                </a:cxn>
                <a:cxn ang="0">
                  <a:pos x="T6" y="T7"/>
                </a:cxn>
              </a:cxnLst>
              <a:rect l="0" t="0" r="r" b="b"/>
              <a:pathLst>
                <a:path w="189" h="372">
                  <a:moveTo>
                    <a:pt x="0" y="0"/>
                  </a:moveTo>
                  <a:lnTo>
                    <a:pt x="0" y="372"/>
                  </a:lnTo>
                  <a:lnTo>
                    <a:pt x="189"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 name="Freeform 119"/>
            <p:cNvSpPr/>
            <p:nvPr/>
          </p:nvSpPr>
          <p:spPr bwMode="auto">
            <a:xfrm>
              <a:off x="7464" y="609"/>
              <a:ext cx="47" cy="93"/>
            </a:xfrm>
            <a:custGeom>
              <a:avLst/>
              <a:gdLst>
                <a:gd name="T0" fmla="*/ 0 w 189"/>
                <a:gd name="T1" fmla="*/ 0 h 372"/>
                <a:gd name="T2" fmla="*/ 189 w 189"/>
                <a:gd name="T3" fmla="*/ 0 h 372"/>
                <a:gd name="T4" fmla="*/ 189 w 189"/>
                <a:gd name="T5" fmla="*/ 372 h 372"/>
                <a:gd name="T6" fmla="*/ 0 w 189"/>
                <a:gd name="T7" fmla="*/ 0 h 372"/>
              </a:gdLst>
              <a:ahLst/>
              <a:cxnLst>
                <a:cxn ang="0">
                  <a:pos x="T0" y="T1"/>
                </a:cxn>
                <a:cxn ang="0">
                  <a:pos x="T2" y="T3"/>
                </a:cxn>
                <a:cxn ang="0">
                  <a:pos x="T4" y="T5"/>
                </a:cxn>
                <a:cxn ang="0">
                  <a:pos x="T6" y="T7"/>
                </a:cxn>
              </a:cxnLst>
              <a:rect l="0" t="0" r="r" b="b"/>
              <a:pathLst>
                <a:path w="189" h="372">
                  <a:moveTo>
                    <a:pt x="0" y="0"/>
                  </a:moveTo>
                  <a:lnTo>
                    <a:pt x="189" y="0"/>
                  </a:lnTo>
                  <a:lnTo>
                    <a:pt x="189"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 name="Freeform 118"/>
            <p:cNvSpPr/>
            <p:nvPr/>
          </p:nvSpPr>
          <p:spPr bwMode="auto">
            <a:xfrm>
              <a:off x="7609" y="609"/>
              <a:ext cx="51" cy="93"/>
            </a:xfrm>
            <a:custGeom>
              <a:avLst/>
              <a:gdLst>
                <a:gd name="T0" fmla="*/ 0 w 202"/>
                <a:gd name="T1" fmla="*/ 0 h 372"/>
                <a:gd name="T2" fmla="*/ 0 w 202"/>
                <a:gd name="T3" fmla="*/ 372 h 372"/>
                <a:gd name="T4" fmla="*/ 202 w 202"/>
                <a:gd name="T5" fmla="*/ 372 h 372"/>
                <a:gd name="T6" fmla="*/ 0 w 202"/>
                <a:gd name="T7" fmla="*/ 0 h 372"/>
              </a:gdLst>
              <a:ahLst/>
              <a:cxnLst>
                <a:cxn ang="0">
                  <a:pos x="T0" y="T1"/>
                </a:cxn>
                <a:cxn ang="0">
                  <a:pos x="T2" y="T3"/>
                </a:cxn>
                <a:cxn ang="0">
                  <a:pos x="T4" y="T5"/>
                </a:cxn>
                <a:cxn ang="0">
                  <a:pos x="T6" y="T7"/>
                </a:cxn>
              </a:cxnLst>
              <a:rect l="0" t="0" r="r" b="b"/>
              <a:pathLst>
                <a:path w="202" h="372">
                  <a:moveTo>
                    <a:pt x="0" y="0"/>
                  </a:moveTo>
                  <a:lnTo>
                    <a:pt x="0" y="372"/>
                  </a:lnTo>
                  <a:lnTo>
                    <a:pt x="202"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Freeform 117"/>
            <p:cNvSpPr/>
            <p:nvPr/>
          </p:nvSpPr>
          <p:spPr bwMode="auto">
            <a:xfrm>
              <a:off x="7609" y="609"/>
              <a:ext cx="51" cy="93"/>
            </a:xfrm>
            <a:custGeom>
              <a:avLst/>
              <a:gdLst>
                <a:gd name="T0" fmla="*/ 0 w 202"/>
                <a:gd name="T1" fmla="*/ 0 h 372"/>
                <a:gd name="T2" fmla="*/ 202 w 202"/>
                <a:gd name="T3" fmla="*/ 0 h 372"/>
                <a:gd name="T4" fmla="*/ 202 w 202"/>
                <a:gd name="T5" fmla="*/ 372 h 372"/>
                <a:gd name="T6" fmla="*/ 0 w 202"/>
                <a:gd name="T7" fmla="*/ 0 h 372"/>
              </a:gdLst>
              <a:ahLst/>
              <a:cxnLst>
                <a:cxn ang="0">
                  <a:pos x="T0" y="T1"/>
                </a:cxn>
                <a:cxn ang="0">
                  <a:pos x="T2" y="T3"/>
                </a:cxn>
                <a:cxn ang="0">
                  <a:pos x="T4" y="T5"/>
                </a:cxn>
                <a:cxn ang="0">
                  <a:pos x="T6" y="T7"/>
                </a:cxn>
              </a:cxnLst>
              <a:rect l="0" t="0" r="r" b="b"/>
              <a:pathLst>
                <a:path w="202" h="372">
                  <a:moveTo>
                    <a:pt x="0" y="0"/>
                  </a:moveTo>
                  <a:lnTo>
                    <a:pt x="202" y="0"/>
                  </a:lnTo>
                  <a:lnTo>
                    <a:pt x="202"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Rectangle 116"/>
            <p:cNvSpPr>
              <a:spLocks noChangeArrowheads="1"/>
            </p:cNvSpPr>
            <p:nvPr/>
          </p:nvSpPr>
          <p:spPr bwMode="auto">
            <a:xfrm>
              <a:off x="7511" y="702"/>
              <a:ext cx="98"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6" name="Freeform 115"/>
            <p:cNvSpPr/>
            <p:nvPr/>
          </p:nvSpPr>
          <p:spPr bwMode="auto">
            <a:xfrm>
              <a:off x="7464" y="702"/>
              <a:ext cx="196" cy="112"/>
            </a:xfrm>
            <a:custGeom>
              <a:avLst/>
              <a:gdLst>
                <a:gd name="T0" fmla="*/ 0 w 781"/>
                <a:gd name="T1" fmla="*/ 0 h 449"/>
                <a:gd name="T2" fmla="*/ 0 w 781"/>
                <a:gd name="T3" fmla="*/ 449 h 449"/>
                <a:gd name="T4" fmla="*/ 781 w 781"/>
                <a:gd name="T5" fmla="*/ 449 h 449"/>
                <a:gd name="T6" fmla="*/ 0 w 781"/>
                <a:gd name="T7" fmla="*/ 0 h 449"/>
              </a:gdLst>
              <a:ahLst/>
              <a:cxnLst>
                <a:cxn ang="0">
                  <a:pos x="T0" y="T1"/>
                </a:cxn>
                <a:cxn ang="0">
                  <a:pos x="T2" y="T3"/>
                </a:cxn>
                <a:cxn ang="0">
                  <a:pos x="T4" y="T5"/>
                </a:cxn>
                <a:cxn ang="0">
                  <a:pos x="T6" y="T7"/>
                </a:cxn>
              </a:cxnLst>
              <a:rect l="0" t="0" r="r" b="b"/>
              <a:pathLst>
                <a:path w="781" h="449">
                  <a:moveTo>
                    <a:pt x="0" y="0"/>
                  </a:moveTo>
                  <a:lnTo>
                    <a:pt x="0" y="449"/>
                  </a:lnTo>
                  <a:lnTo>
                    <a:pt x="781" y="44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Freeform 114"/>
            <p:cNvSpPr/>
            <p:nvPr/>
          </p:nvSpPr>
          <p:spPr bwMode="auto">
            <a:xfrm>
              <a:off x="7464" y="702"/>
              <a:ext cx="196" cy="112"/>
            </a:xfrm>
            <a:custGeom>
              <a:avLst/>
              <a:gdLst>
                <a:gd name="T0" fmla="*/ 0 w 781"/>
                <a:gd name="T1" fmla="*/ 0 h 449"/>
                <a:gd name="T2" fmla="*/ 781 w 781"/>
                <a:gd name="T3" fmla="*/ 0 h 449"/>
                <a:gd name="T4" fmla="*/ 781 w 781"/>
                <a:gd name="T5" fmla="*/ 449 h 449"/>
                <a:gd name="T6" fmla="*/ 0 w 781"/>
                <a:gd name="T7" fmla="*/ 0 h 449"/>
              </a:gdLst>
              <a:ahLst/>
              <a:cxnLst>
                <a:cxn ang="0">
                  <a:pos x="T0" y="T1"/>
                </a:cxn>
                <a:cxn ang="0">
                  <a:pos x="T2" y="T3"/>
                </a:cxn>
                <a:cxn ang="0">
                  <a:pos x="T4" y="T5"/>
                </a:cxn>
                <a:cxn ang="0">
                  <a:pos x="T6" y="T7"/>
                </a:cxn>
              </a:cxnLst>
              <a:rect l="0" t="0" r="r" b="b"/>
              <a:pathLst>
                <a:path w="781" h="449">
                  <a:moveTo>
                    <a:pt x="0" y="0"/>
                  </a:moveTo>
                  <a:lnTo>
                    <a:pt x="781" y="0"/>
                  </a:lnTo>
                  <a:lnTo>
                    <a:pt x="781" y="44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Rectangle 113"/>
            <p:cNvSpPr>
              <a:spLocks noChangeArrowheads="1"/>
            </p:cNvSpPr>
            <p:nvPr/>
          </p:nvSpPr>
          <p:spPr bwMode="auto">
            <a:xfrm>
              <a:off x="7511" y="814"/>
              <a:ext cx="98"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9" name="Freeform 112"/>
            <p:cNvSpPr/>
            <p:nvPr/>
          </p:nvSpPr>
          <p:spPr bwMode="auto">
            <a:xfrm>
              <a:off x="7464" y="814"/>
              <a:ext cx="47" cy="93"/>
            </a:xfrm>
            <a:custGeom>
              <a:avLst/>
              <a:gdLst>
                <a:gd name="T0" fmla="*/ 0 w 189"/>
                <a:gd name="T1" fmla="*/ 0 h 372"/>
                <a:gd name="T2" fmla="*/ 0 w 189"/>
                <a:gd name="T3" fmla="*/ 372 h 372"/>
                <a:gd name="T4" fmla="*/ 189 w 189"/>
                <a:gd name="T5" fmla="*/ 372 h 372"/>
                <a:gd name="T6" fmla="*/ 0 w 189"/>
                <a:gd name="T7" fmla="*/ 0 h 372"/>
              </a:gdLst>
              <a:ahLst/>
              <a:cxnLst>
                <a:cxn ang="0">
                  <a:pos x="T0" y="T1"/>
                </a:cxn>
                <a:cxn ang="0">
                  <a:pos x="T2" y="T3"/>
                </a:cxn>
                <a:cxn ang="0">
                  <a:pos x="T4" y="T5"/>
                </a:cxn>
                <a:cxn ang="0">
                  <a:pos x="T6" y="T7"/>
                </a:cxn>
              </a:cxnLst>
              <a:rect l="0" t="0" r="r" b="b"/>
              <a:pathLst>
                <a:path w="189" h="372">
                  <a:moveTo>
                    <a:pt x="0" y="0"/>
                  </a:moveTo>
                  <a:lnTo>
                    <a:pt x="0" y="372"/>
                  </a:lnTo>
                  <a:lnTo>
                    <a:pt x="189"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 name="Freeform 111"/>
            <p:cNvSpPr/>
            <p:nvPr/>
          </p:nvSpPr>
          <p:spPr bwMode="auto">
            <a:xfrm>
              <a:off x="7464" y="814"/>
              <a:ext cx="47" cy="93"/>
            </a:xfrm>
            <a:custGeom>
              <a:avLst/>
              <a:gdLst>
                <a:gd name="T0" fmla="*/ 0 w 189"/>
                <a:gd name="T1" fmla="*/ 0 h 372"/>
                <a:gd name="T2" fmla="*/ 189 w 189"/>
                <a:gd name="T3" fmla="*/ 0 h 372"/>
                <a:gd name="T4" fmla="*/ 189 w 189"/>
                <a:gd name="T5" fmla="*/ 372 h 372"/>
                <a:gd name="T6" fmla="*/ 0 w 189"/>
                <a:gd name="T7" fmla="*/ 0 h 372"/>
              </a:gdLst>
              <a:ahLst/>
              <a:cxnLst>
                <a:cxn ang="0">
                  <a:pos x="T0" y="T1"/>
                </a:cxn>
                <a:cxn ang="0">
                  <a:pos x="T2" y="T3"/>
                </a:cxn>
                <a:cxn ang="0">
                  <a:pos x="T4" y="T5"/>
                </a:cxn>
                <a:cxn ang="0">
                  <a:pos x="T6" y="T7"/>
                </a:cxn>
              </a:cxnLst>
              <a:rect l="0" t="0" r="r" b="b"/>
              <a:pathLst>
                <a:path w="189" h="372">
                  <a:moveTo>
                    <a:pt x="0" y="0"/>
                  </a:moveTo>
                  <a:lnTo>
                    <a:pt x="189" y="0"/>
                  </a:lnTo>
                  <a:lnTo>
                    <a:pt x="189"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 name="Freeform 110"/>
            <p:cNvSpPr/>
            <p:nvPr/>
          </p:nvSpPr>
          <p:spPr bwMode="auto">
            <a:xfrm>
              <a:off x="7609" y="814"/>
              <a:ext cx="51" cy="93"/>
            </a:xfrm>
            <a:custGeom>
              <a:avLst/>
              <a:gdLst>
                <a:gd name="T0" fmla="*/ 0 w 202"/>
                <a:gd name="T1" fmla="*/ 0 h 372"/>
                <a:gd name="T2" fmla="*/ 0 w 202"/>
                <a:gd name="T3" fmla="*/ 372 h 372"/>
                <a:gd name="T4" fmla="*/ 202 w 202"/>
                <a:gd name="T5" fmla="*/ 372 h 372"/>
                <a:gd name="T6" fmla="*/ 0 w 202"/>
                <a:gd name="T7" fmla="*/ 0 h 372"/>
              </a:gdLst>
              <a:ahLst/>
              <a:cxnLst>
                <a:cxn ang="0">
                  <a:pos x="T0" y="T1"/>
                </a:cxn>
                <a:cxn ang="0">
                  <a:pos x="T2" y="T3"/>
                </a:cxn>
                <a:cxn ang="0">
                  <a:pos x="T4" y="T5"/>
                </a:cxn>
                <a:cxn ang="0">
                  <a:pos x="T6" y="T7"/>
                </a:cxn>
              </a:cxnLst>
              <a:rect l="0" t="0" r="r" b="b"/>
              <a:pathLst>
                <a:path w="202" h="372">
                  <a:moveTo>
                    <a:pt x="0" y="0"/>
                  </a:moveTo>
                  <a:lnTo>
                    <a:pt x="0" y="372"/>
                  </a:lnTo>
                  <a:lnTo>
                    <a:pt x="202"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 name="Freeform 109"/>
            <p:cNvSpPr/>
            <p:nvPr/>
          </p:nvSpPr>
          <p:spPr bwMode="auto">
            <a:xfrm>
              <a:off x="7609" y="814"/>
              <a:ext cx="51" cy="93"/>
            </a:xfrm>
            <a:custGeom>
              <a:avLst/>
              <a:gdLst>
                <a:gd name="T0" fmla="*/ 0 w 202"/>
                <a:gd name="T1" fmla="*/ 0 h 372"/>
                <a:gd name="T2" fmla="*/ 202 w 202"/>
                <a:gd name="T3" fmla="*/ 0 h 372"/>
                <a:gd name="T4" fmla="*/ 202 w 202"/>
                <a:gd name="T5" fmla="*/ 372 h 372"/>
                <a:gd name="T6" fmla="*/ 0 w 202"/>
                <a:gd name="T7" fmla="*/ 0 h 372"/>
              </a:gdLst>
              <a:ahLst/>
              <a:cxnLst>
                <a:cxn ang="0">
                  <a:pos x="T0" y="T1"/>
                </a:cxn>
                <a:cxn ang="0">
                  <a:pos x="T2" y="T3"/>
                </a:cxn>
                <a:cxn ang="0">
                  <a:pos x="T4" y="T5"/>
                </a:cxn>
                <a:cxn ang="0">
                  <a:pos x="T6" y="T7"/>
                </a:cxn>
              </a:cxnLst>
              <a:rect l="0" t="0" r="r" b="b"/>
              <a:pathLst>
                <a:path w="202" h="372">
                  <a:moveTo>
                    <a:pt x="0" y="0"/>
                  </a:moveTo>
                  <a:lnTo>
                    <a:pt x="202" y="0"/>
                  </a:lnTo>
                  <a:lnTo>
                    <a:pt x="202" y="37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 name="Rectangle 108"/>
            <p:cNvSpPr>
              <a:spLocks noChangeArrowheads="1"/>
            </p:cNvSpPr>
            <p:nvPr/>
          </p:nvSpPr>
          <p:spPr bwMode="auto">
            <a:xfrm>
              <a:off x="7511" y="907"/>
              <a:ext cx="98"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4" name="Freeform 107"/>
            <p:cNvSpPr/>
            <p:nvPr/>
          </p:nvSpPr>
          <p:spPr bwMode="auto">
            <a:xfrm>
              <a:off x="7464" y="907"/>
              <a:ext cx="196" cy="17"/>
            </a:xfrm>
            <a:custGeom>
              <a:avLst/>
              <a:gdLst>
                <a:gd name="T0" fmla="*/ 0 w 781"/>
                <a:gd name="T1" fmla="*/ 0 h 70"/>
                <a:gd name="T2" fmla="*/ 0 w 781"/>
                <a:gd name="T3" fmla="*/ 70 h 70"/>
                <a:gd name="T4" fmla="*/ 781 w 781"/>
                <a:gd name="T5" fmla="*/ 70 h 70"/>
                <a:gd name="T6" fmla="*/ 0 w 781"/>
                <a:gd name="T7" fmla="*/ 0 h 70"/>
              </a:gdLst>
              <a:ahLst/>
              <a:cxnLst>
                <a:cxn ang="0">
                  <a:pos x="T0" y="T1"/>
                </a:cxn>
                <a:cxn ang="0">
                  <a:pos x="T2" y="T3"/>
                </a:cxn>
                <a:cxn ang="0">
                  <a:pos x="T4" y="T5"/>
                </a:cxn>
                <a:cxn ang="0">
                  <a:pos x="T6" y="T7"/>
                </a:cxn>
              </a:cxnLst>
              <a:rect l="0" t="0" r="r" b="b"/>
              <a:pathLst>
                <a:path w="781" h="70">
                  <a:moveTo>
                    <a:pt x="0" y="0"/>
                  </a:moveTo>
                  <a:lnTo>
                    <a:pt x="0" y="70"/>
                  </a:lnTo>
                  <a:lnTo>
                    <a:pt x="781" y="7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5" name="Freeform 106"/>
            <p:cNvSpPr/>
            <p:nvPr/>
          </p:nvSpPr>
          <p:spPr bwMode="auto">
            <a:xfrm>
              <a:off x="7464" y="907"/>
              <a:ext cx="196" cy="17"/>
            </a:xfrm>
            <a:custGeom>
              <a:avLst/>
              <a:gdLst>
                <a:gd name="T0" fmla="*/ 0 w 781"/>
                <a:gd name="T1" fmla="*/ 0 h 70"/>
                <a:gd name="T2" fmla="*/ 781 w 781"/>
                <a:gd name="T3" fmla="*/ 0 h 70"/>
                <a:gd name="T4" fmla="*/ 781 w 781"/>
                <a:gd name="T5" fmla="*/ 70 h 70"/>
                <a:gd name="T6" fmla="*/ 0 w 781"/>
                <a:gd name="T7" fmla="*/ 0 h 70"/>
              </a:gdLst>
              <a:ahLst/>
              <a:cxnLst>
                <a:cxn ang="0">
                  <a:pos x="T0" y="T1"/>
                </a:cxn>
                <a:cxn ang="0">
                  <a:pos x="T2" y="T3"/>
                </a:cxn>
                <a:cxn ang="0">
                  <a:pos x="T4" y="T5"/>
                </a:cxn>
                <a:cxn ang="0">
                  <a:pos x="T6" y="T7"/>
                </a:cxn>
              </a:cxnLst>
              <a:rect l="0" t="0" r="r" b="b"/>
              <a:pathLst>
                <a:path w="781" h="70">
                  <a:moveTo>
                    <a:pt x="0" y="0"/>
                  </a:moveTo>
                  <a:lnTo>
                    <a:pt x="781" y="0"/>
                  </a:lnTo>
                  <a:lnTo>
                    <a:pt x="781" y="7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 name="Freeform 105"/>
            <p:cNvSpPr/>
            <p:nvPr/>
          </p:nvSpPr>
          <p:spPr bwMode="auto">
            <a:xfrm>
              <a:off x="7464" y="924"/>
              <a:ext cx="194" cy="11"/>
            </a:xfrm>
            <a:custGeom>
              <a:avLst/>
              <a:gdLst>
                <a:gd name="T0" fmla="*/ 0 w 775"/>
                <a:gd name="T1" fmla="*/ 0 h 41"/>
                <a:gd name="T2" fmla="*/ 7 w 775"/>
                <a:gd name="T3" fmla="*/ 41 h 41"/>
                <a:gd name="T4" fmla="*/ 775 w 775"/>
                <a:gd name="T5" fmla="*/ 41 h 41"/>
                <a:gd name="T6" fmla="*/ 0 w 775"/>
                <a:gd name="T7" fmla="*/ 0 h 41"/>
              </a:gdLst>
              <a:ahLst/>
              <a:cxnLst>
                <a:cxn ang="0">
                  <a:pos x="T0" y="T1"/>
                </a:cxn>
                <a:cxn ang="0">
                  <a:pos x="T2" y="T3"/>
                </a:cxn>
                <a:cxn ang="0">
                  <a:pos x="T4" y="T5"/>
                </a:cxn>
                <a:cxn ang="0">
                  <a:pos x="T6" y="T7"/>
                </a:cxn>
              </a:cxnLst>
              <a:rect l="0" t="0" r="r" b="b"/>
              <a:pathLst>
                <a:path w="775" h="41">
                  <a:moveTo>
                    <a:pt x="0" y="0"/>
                  </a:moveTo>
                  <a:lnTo>
                    <a:pt x="7" y="41"/>
                  </a:lnTo>
                  <a:lnTo>
                    <a:pt x="775" y="4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 name="Freeform 104"/>
            <p:cNvSpPr/>
            <p:nvPr/>
          </p:nvSpPr>
          <p:spPr bwMode="auto">
            <a:xfrm>
              <a:off x="7464" y="924"/>
              <a:ext cx="196" cy="11"/>
            </a:xfrm>
            <a:custGeom>
              <a:avLst/>
              <a:gdLst>
                <a:gd name="T0" fmla="*/ 0 w 781"/>
                <a:gd name="T1" fmla="*/ 0 h 41"/>
                <a:gd name="T2" fmla="*/ 781 w 781"/>
                <a:gd name="T3" fmla="*/ 0 h 41"/>
                <a:gd name="T4" fmla="*/ 775 w 781"/>
                <a:gd name="T5" fmla="*/ 41 h 41"/>
                <a:gd name="T6" fmla="*/ 0 w 781"/>
                <a:gd name="T7" fmla="*/ 0 h 41"/>
              </a:gdLst>
              <a:ahLst/>
              <a:cxnLst>
                <a:cxn ang="0">
                  <a:pos x="T0" y="T1"/>
                </a:cxn>
                <a:cxn ang="0">
                  <a:pos x="T2" y="T3"/>
                </a:cxn>
                <a:cxn ang="0">
                  <a:pos x="T4" y="T5"/>
                </a:cxn>
                <a:cxn ang="0">
                  <a:pos x="T6" y="T7"/>
                </a:cxn>
              </a:cxnLst>
              <a:rect l="0" t="0" r="r" b="b"/>
              <a:pathLst>
                <a:path w="781" h="41">
                  <a:moveTo>
                    <a:pt x="0" y="0"/>
                  </a:moveTo>
                  <a:lnTo>
                    <a:pt x="781" y="0"/>
                  </a:lnTo>
                  <a:lnTo>
                    <a:pt x="775" y="4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 name="Freeform 103"/>
            <p:cNvSpPr/>
            <p:nvPr/>
          </p:nvSpPr>
          <p:spPr bwMode="auto">
            <a:xfrm>
              <a:off x="7466" y="935"/>
              <a:ext cx="187" cy="9"/>
            </a:xfrm>
            <a:custGeom>
              <a:avLst/>
              <a:gdLst>
                <a:gd name="T0" fmla="*/ 0 w 749"/>
                <a:gd name="T1" fmla="*/ 0 h 37"/>
                <a:gd name="T2" fmla="*/ 19 w 749"/>
                <a:gd name="T3" fmla="*/ 37 h 37"/>
                <a:gd name="T4" fmla="*/ 749 w 749"/>
                <a:gd name="T5" fmla="*/ 37 h 37"/>
                <a:gd name="T6" fmla="*/ 0 w 749"/>
                <a:gd name="T7" fmla="*/ 0 h 37"/>
              </a:gdLst>
              <a:ahLst/>
              <a:cxnLst>
                <a:cxn ang="0">
                  <a:pos x="T0" y="T1"/>
                </a:cxn>
                <a:cxn ang="0">
                  <a:pos x="T2" y="T3"/>
                </a:cxn>
                <a:cxn ang="0">
                  <a:pos x="T4" y="T5"/>
                </a:cxn>
                <a:cxn ang="0">
                  <a:pos x="T6" y="T7"/>
                </a:cxn>
              </a:cxnLst>
              <a:rect l="0" t="0" r="r" b="b"/>
              <a:pathLst>
                <a:path w="749" h="37">
                  <a:moveTo>
                    <a:pt x="0" y="0"/>
                  </a:moveTo>
                  <a:lnTo>
                    <a:pt x="19" y="37"/>
                  </a:lnTo>
                  <a:lnTo>
                    <a:pt x="749" y="37"/>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 name="Freeform 102"/>
            <p:cNvSpPr/>
            <p:nvPr/>
          </p:nvSpPr>
          <p:spPr bwMode="auto">
            <a:xfrm>
              <a:off x="7466" y="935"/>
              <a:ext cx="192" cy="9"/>
            </a:xfrm>
            <a:custGeom>
              <a:avLst/>
              <a:gdLst>
                <a:gd name="T0" fmla="*/ 0 w 768"/>
                <a:gd name="T1" fmla="*/ 0 h 37"/>
                <a:gd name="T2" fmla="*/ 768 w 768"/>
                <a:gd name="T3" fmla="*/ 0 h 37"/>
                <a:gd name="T4" fmla="*/ 749 w 768"/>
                <a:gd name="T5" fmla="*/ 37 h 37"/>
                <a:gd name="T6" fmla="*/ 0 w 768"/>
                <a:gd name="T7" fmla="*/ 0 h 37"/>
              </a:gdLst>
              <a:ahLst/>
              <a:cxnLst>
                <a:cxn ang="0">
                  <a:pos x="T0" y="T1"/>
                </a:cxn>
                <a:cxn ang="0">
                  <a:pos x="T2" y="T3"/>
                </a:cxn>
                <a:cxn ang="0">
                  <a:pos x="T4" y="T5"/>
                </a:cxn>
                <a:cxn ang="0">
                  <a:pos x="T6" y="T7"/>
                </a:cxn>
              </a:cxnLst>
              <a:rect l="0" t="0" r="r" b="b"/>
              <a:pathLst>
                <a:path w="768" h="37">
                  <a:moveTo>
                    <a:pt x="0" y="0"/>
                  </a:moveTo>
                  <a:lnTo>
                    <a:pt x="768" y="0"/>
                  </a:lnTo>
                  <a:lnTo>
                    <a:pt x="749" y="37"/>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 name="Freeform 101"/>
            <p:cNvSpPr/>
            <p:nvPr/>
          </p:nvSpPr>
          <p:spPr bwMode="auto">
            <a:xfrm>
              <a:off x="7471" y="944"/>
              <a:ext cx="175" cy="7"/>
            </a:xfrm>
            <a:custGeom>
              <a:avLst/>
              <a:gdLst>
                <a:gd name="T0" fmla="*/ 0 w 701"/>
                <a:gd name="T1" fmla="*/ 0 h 29"/>
                <a:gd name="T2" fmla="*/ 29 w 701"/>
                <a:gd name="T3" fmla="*/ 29 h 29"/>
                <a:gd name="T4" fmla="*/ 701 w 701"/>
                <a:gd name="T5" fmla="*/ 29 h 29"/>
                <a:gd name="T6" fmla="*/ 0 w 701"/>
                <a:gd name="T7" fmla="*/ 0 h 29"/>
              </a:gdLst>
              <a:ahLst/>
              <a:cxnLst>
                <a:cxn ang="0">
                  <a:pos x="T0" y="T1"/>
                </a:cxn>
                <a:cxn ang="0">
                  <a:pos x="T2" y="T3"/>
                </a:cxn>
                <a:cxn ang="0">
                  <a:pos x="T4" y="T5"/>
                </a:cxn>
                <a:cxn ang="0">
                  <a:pos x="T6" y="T7"/>
                </a:cxn>
              </a:cxnLst>
              <a:rect l="0" t="0" r="r" b="b"/>
              <a:pathLst>
                <a:path w="701" h="29">
                  <a:moveTo>
                    <a:pt x="0" y="0"/>
                  </a:moveTo>
                  <a:lnTo>
                    <a:pt x="29" y="29"/>
                  </a:lnTo>
                  <a:lnTo>
                    <a:pt x="701" y="2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 name="Freeform 100"/>
            <p:cNvSpPr/>
            <p:nvPr/>
          </p:nvSpPr>
          <p:spPr bwMode="auto">
            <a:xfrm>
              <a:off x="7471" y="944"/>
              <a:ext cx="182" cy="7"/>
            </a:xfrm>
            <a:custGeom>
              <a:avLst/>
              <a:gdLst>
                <a:gd name="T0" fmla="*/ 0 w 730"/>
                <a:gd name="T1" fmla="*/ 0 h 29"/>
                <a:gd name="T2" fmla="*/ 730 w 730"/>
                <a:gd name="T3" fmla="*/ 0 h 29"/>
                <a:gd name="T4" fmla="*/ 701 w 730"/>
                <a:gd name="T5" fmla="*/ 29 h 29"/>
                <a:gd name="T6" fmla="*/ 0 w 730"/>
                <a:gd name="T7" fmla="*/ 0 h 29"/>
              </a:gdLst>
              <a:ahLst/>
              <a:cxnLst>
                <a:cxn ang="0">
                  <a:pos x="T0" y="T1"/>
                </a:cxn>
                <a:cxn ang="0">
                  <a:pos x="T2" y="T3"/>
                </a:cxn>
                <a:cxn ang="0">
                  <a:pos x="T4" y="T5"/>
                </a:cxn>
                <a:cxn ang="0">
                  <a:pos x="T6" y="T7"/>
                </a:cxn>
              </a:cxnLst>
              <a:rect l="0" t="0" r="r" b="b"/>
              <a:pathLst>
                <a:path w="730" h="29">
                  <a:moveTo>
                    <a:pt x="0" y="0"/>
                  </a:moveTo>
                  <a:lnTo>
                    <a:pt x="730" y="0"/>
                  </a:lnTo>
                  <a:lnTo>
                    <a:pt x="701" y="2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 name="Freeform 99"/>
            <p:cNvSpPr/>
            <p:nvPr/>
          </p:nvSpPr>
          <p:spPr bwMode="auto">
            <a:xfrm>
              <a:off x="7478" y="951"/>
              <a:ext cx="158" cy="5"/>
            </a:xfrm>
            <a:custGeom>
              <a:avLst/>
              <a:gdLst>
                <a:gd name="T0" fmla="*/ 0 w 634"/>
                <a:gd name="T1" fmla="*/ 0 h 20"/>
                <a:gd name="T2" fmla="*/ 38 w 634"/>
                <a:gd name="T3" fmla="*/ 20 h 20"/>
                <a:gd name="T4" fmla="*/ 634 w 634"/>
                <a:gd name="T5" fmla="*/ 20 h 20"/>
                <a:gd name="T6" fmla="*/ 0 w 634"/>
                <a:gd name="T7" fmla="*/ 0 h 20"/>
              </a:gdLst>
              <a:ahLst/>
              <a:cxnLst>
                <a:cxn ang="0">
                  <a:pos x="T0" y="T1"/>
                </a:cxn>
                <a:cxn ang="0">
                  <a:pos x="T2" y="T3"/>
                </a:cxn>
                <a:cxn ang="0">
                  <a:pos x="T4" y="T5"/>
                </a:cxn>
                <a:cxn ang="0">
                  <a:pos x="T6" y="T7"/>
                </a:cxn>
              </a:cxnLst>
              <a:rect l="0" t="0" r="r" b="b"/>
              <a:pathLst>
                <a:path w="634" h="20">
                  <a:moveTo>
                    <a:pt x="0" y="0"/>
                  </a:moveTo>
                  <a:lnTo>
                    <a:pt x="38" y="20"/>
                  </a:lnTo>
                  <a:lnTo>
                    <a:pt x="634" y="2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3" name="Freeform 98"/>
            <p:cNvSpPr/>
            <p:nvPr/>
          </p:nvSpPr>
          <p:spPr bwMode="auto">
            <a:xfrm>
              <a:off x="7478" y="951"/>
              <a:ext cx="168" cy="5"/>
            </a:xfrm>
            <a:custGeom>
              <a:avLst/>
              <a:gdLst>
                <a:gd name="T0" fmla="*/ 0 w 672"/>
                <a:gd name="T1" fmla="*/ 0 h 20"/>
                <a:gd name="T2" fmla="*/ 672 w 672"/>
                <a:gd name="T3" fmla="*/ 0 h 20"/>
                <a:gd name="T4" fmla="*/ 634 w 672"/>
                <a:gd name="T5" fmla="*/ 20 h 20"/>
                <a:gd name="T6" fmla="*/ 0 w 672"/>
                <a:gd name="T7" fmla="*/ 0 h 20"/>
              </a:gdLst>
              <a:ahLst/>
              <a:cxnLst>
                <a:cxn ang="0">
                  <a:pos x="T0" y="T1"/>
                </a:cxn>
                <a:cxn ang="0">
                  <a:pos x="T2" y="T3"/>
                </a:cxn>
                <a:cxn ang="0">
                  <a:pos x="T4" y="T5"/>
                </a:cxn>
                <a:cxn ang="0">
                  <a:pos x="T6" y="T7"/>
                </a:cxn>
              </a:cxnLst>
              <a:rect l="0" t="0" r="r" b="b"/>
              <a:pathLst>
                <a:path w="672" h="20">
                  <a:moveTo>
                    <a:pt x="0" y="0"/>
                  </a:moveTo>
                  <a:lnTo>
                    <a:pt x="672" y="0"/>
                  </a:lnTo>
                  <a:lnTo>
                    <a:pt x="634" y="2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4" name="Freeform 97"/>
            <p:cNvSpPr/>
            <p:nvPr/>
          </p:nvSpPr>
          <p:spPr bwMode="auto">
            <a:xfrm>
              <a:off x="7488" y="956"/>
              <a:ext cx="138" cy="2"/>
            </a:xfrm>
            <a:custGeom>
              <a:avLst/>
              <a:gdLst>
                <a:gd name="T0" fmla="*/ 0 w 555"/>
                <a:gd name="T1" fmla="*/ 0 h 6"/>
                <a:gd name="T2" fmla="*/ 41 w 555"/>
                <a:gd name="T3" fmla="*/ 6 h 6"/>
                <a:gd name="T4" fmla="*/ 555 w 555"/>
                <a:gd name="T5" fmla="*/ 6 h 6"/>
                <a:gd name="T6" fmla="*/ 0 w 555"/>
                <a:gd name="T7" fmla="*/ 0 h 6"/>
              </a:gdLst>
              <a:ahLst/>
              <a:cxnLst>
                <a:cxn ang="0">
                  <a:pos x="T0" y="T1"/>
                </a:cxn>
                <a:cxn ang="0">
                  <a:pos x="T2" y="T3"/>
                </a:cxn>
                <a:cxn ang="0">
                  <a:pos x="T4" y="T5"/>
                </a:cxn>
                <a:cxn ang="0">
                  <a:pos x="T6" y="T7"/>
                </a:cxn>
              </a:cxnLst>
              <a:rect l="0" t="0" r="r" b="b"/>
              <a:pathLst>
                <a:path w="555" h="6">
                  <a:moveTo>
                    <a:pt x="0" y="0"/>
                  </a:moveTo>
                  <a:lnTo>
                    <a:pt x="41" y="6"/>
                  </a:lnTo>
                  <a:lnTo>
                    <a:pt x="555" y="6"/>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5" name="Freeform 96"/>
            <p:cNvSpPr/>
            <p:nvPr/>
          </p:nvSpPr>
          <p:spPr bwMode="auto">
            <a:xfrm>
              <a:off x="7488" y="956"/>
              <a:ext cx="148" cy="2"/>
            </a:xfrm>
            <a:custGeom>
              <a:avLst/>
              <a:gdLst>
                <a:gd name="T0" fmla="*/ 0 w 596"/>
                <a:gd name="T1" fmla="*/ 0 h 6"/>
                <a:gd name="T2" fmla="*/ 596 w 596"/>
                <a:gd name="T3" fmla="*/ 0 h 6"/>
                <a:gd name="T4" fmla="*/ 555 w 596"/>
                <a:gd name="T5" fmla="*/ 6 h 6"/>
                <a:gd name="T6" fmla="*/ 0 w 596"/>
                <a:gd name="T7" fmla="*/ 0 h 6"/>
              </a:gdLst>
              <a:ahLst/>
              <a:cxnLst>
                <a:cxn ang="0">
                  <a:pos x="T0" y="T1"/>
                </a:cxn>
                <a:cxn ang="0">
                  <a:pos x="T2" y="T3"/>
                </a:cxn>
                <a:cxn ang="0">
                  <a:pos x="T4" y="T5"/>
                </a:cxn>
                <a:cxn ang="0">
                  <a:pos x="T6" y="T7"/>
                </a:cxn>
              </a:cxnLst>
              <a:rect l="0" t="0" r="r" b="b"/>
              <a:pathLst>
                <a:path w="596" h="6">
                  <a:moveTo>
                    <a:pt x="0" y="0"/>
                  </a:moveTo>
                  <a:lnTo>
                    <a:pt x="596" y="0"/>
                  </a:lnTo>
                  <a:lnTo>
                    <a:pt x="555" y="6"/>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6" name="Rectangle 95"/>
            <p:cNvSpPr>
              <a:spLocks noChangeArrowheads="1"/>
            </p:cNvSpPr>
            <p:nvPr/>
          </p:nvSpPr>
          <p:spPr bwMode="auto">
            <a:xfrm>
              <a:off x="7498" y="958"/>
              <a:ext cx="128"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37" name="Rectangle 94"/>
            <p:cNvSpPr>
              <a:spLocks noChangeArrowheads="1"/>
            </p:cNvSpPr>
            <p:nvPr/>
          </p:nvSpPr>
          <p:spPr bwMode="auto">
            <a:xfrm>
              <a:off x="6913" y="609"/>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38" name="Rectangle 93"/>
            <p:cNvSpPr>
              <a:spLocks noChangeArrowheads="1"/>
            </p:cNvSpPr>
            <p:nvPr/>
          </p:nvSpPr>
          <p:spPr bwMode="auto">
            <a:xfrm>
              <a:off x="6913" y="814"/>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39" name="Rectangle 92"/>
            <p:cNvSpPr>
              <a:spLocks noChangeArrowheads="1"/>
            </p:cNvSpPr>
            <p:nvPr/>
          </p:nvSpPr>
          <p:spPr bwMode="auto">
            <a:xfrm>
              <a:off x="7112" y="609"/>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40" name="Rectangle 91"/>
            <p:cNvSpPr>
              <a:spLocks noChangeArrowheads="1"/>
            </p:cNvSpPr>
            <p:nvPr/>
          </p:nvSpPr>
          <p:spPr bwMode="auto">
            <a:xfrm>
              <a:off x="7112" y="814"/>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41" name="Rectangle 90"/>
            <p:cNvSpPr>
              <a:spLocks noChangeArrowheads="1"/>
            </p:cNvSpPr>
            <p:nvPr/>
          </p:nvSpPr>
          <p:spPr bwMode="auto">
            <a:xfrm>
              <a:off x="7312" y="609"/>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42" name="Rectangle 89"/>
            <p:cNvSpPr>
              <a:spLocks noChangeArrowheads="1"/>
            </p:cNvSpPr>
            <p:nvPr/>
          </p:nvSpPr>
          <p:spPr bwMode="auto">
            <a:xfrm>
              <a:off x="7312" y="814"/>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43" name="Rectangle 88"/>
            <p:cNvSpPr>
              <a:spLocks noChangeArrowheads="1"/>
            </p:cNvSpPr>
            <p:nvPr/>
          </p:nvSpPr>
          <p:spPr bwMode="auto">
            <a:xfrm>
              <a:off x="7513" y="609"/>
              <a:ext cx="97"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44" name="Rectangle 87"/>
            <p:cNvSpPr>
              <a:spLocks noChangeArrowheads="1"/>
            </p:cNvSpPr>
            <p:nvPr/>
          </p:nvSpPr>
          <p:spPr bwMode="auto">
            <a:xfrm>
              <a:off x="7513" y="814"/>
              <a:ext cx="97"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45" name="Rectangle 86"/>
            <p:cNvSpPr>
              <a:spLocks noChangeArrowheads="1"/>
            </p:cNvSpPr>
            <p:nvPr/>
          </p:nvSpPr>
          <p:spPr bwMode="auto">
            <a:xfrm>
              <a:off x="7705" y="609"/>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46" name="Rectangle 85"/>
            <p:cNvSpPr>
              <a:spLocks noChangeArrowheads="1"/>
            </p:cNvSpPr>
            <p:nvPr/>
          </p:nvSpPr>
          <p:spPr bwMode="auto">
            <a:xfrm>
              <a:off x="7705" y="814"/>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47" name="Rectangle 84"/>
            <p:cNvSpPr>
              <a:spLocks noChangeArrowheads="1"/>
            </p:cNvSpPr>
            <p:nvPr/>
          </p:nvSpPr>
          <p:spPr bwMode="auto">
            <a:xfrm>
              <a:off x="7905" y="609"/>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48" name="Rectangle 83"/>
            <p:cNvSpPr>
              <a:spLocks noChangeArrowheads="1"/>
            </p:cNvSpPr>
            <p:nvPr/>
          </p:nvSpPr>
          <p:spPr bwMode="auto">
            <a:xfrm>
              <a:off x="7905" y="814"/>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49" name="Freeform 82"/>
            <p:cNvSpPr/>
            <p:nvPr/>
          </p:nvSpPr>
          <p:spPr bwMode="auto">
            <a:xfrm>
              <a:off x="7626" y="562"/>
              <a:ext cx="34" cy="33"/>
            </a:xfrm>
            <a:custGeom>
              <a:avLst/>
              <a:gdLst>
                <a:gd name="T0" fmla="*/ 133 w 133"/>
                <a:gd name="T1" fmla="*/ 134 h 134"/>
                <a:gd name="T2" fmla="*/ 127 w 133"/>
                <a:gd name="T3" fmla="*/ 93 h 134"/>
                <a:gd name="T4" fmla="*/ 108 w 133"/>
                <a:gd name="T5" fmla="*/ 56 h 134"/>
                <a:gd name="T6" fmla="*/ 79 w 133"/>
                <a:gd name="T7" fmla="*/ 26 h 134"/>
                <a:gd name="T8" fmla="*/ 41 w 133"/>
                <a:gd name="T9" fmla="*/ 7 h 134"/>
                <a:gd name="T10" fmla="*/ 0 w 133"/>
                <a:gd name="T11" fmla="*/ 0 h 134"/>
              </a:gdLst>
              <a:ahLst/>
              <a:cxnLst>
                <a:cxn ang="0">
                  <a:pos x="T0" y="T1"/>
                </a:cxn>
                <a:cxn ang="0">
                  <a:pos x="T2" y="T3"/>
                </a:cxn>
                <a:cxn ang="0">
                  <a:pos x="T4" y="T5"/>
                </a:cxn>
                <a:cxn ang="0">
                  <a:pos x="T6" y="T7"/>
                </a:cxn>
                <a:cxn ang="0">
                  <a:pos x="T8" y="T9"/>
                </a:cxn>
                <a:cxn ang="0">
                  <a:pos x="T10" y="T11"/>
                </a:cxn>
              </a:cxnLst>
              <a:rect l="0" t="0" r="r" b="b"/>
              <a:pathLst>
                <a:path w="133" h="134">
                  <a:moveTo>
                    <a:pt x="133" y="134"/>
                  </a:moveTo>
                  <a:lnTo>
                    <a:pt x="127" y="93"/>
                  </a:lnTo>
                  <a:lnTo>
                    <a:pt x="108" y="56"/>
                  </a:lnTo>
                  <a:lnTo>
                    <a:pt x="79" y="26"/>
                  </a:lnTo>
                  <a:lnTo>
                    <a:pt x="41" y="7"/>
                  </a:lnTo>
                  <a:lnTo>
                    <a:pt x="0" y="0"/>
                  </a:lnTo>
                </a:path>
              </a:pathLst>
            </a:custGeom>
            <a:noFill/>
            <a:ln w="0">
              <a:solidFill>
                <a:srgbClr val="000000"/>
              </a:solidFill>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50" name="Line 81"/>
            <p:cNvSpPr>
              <a:spLocks noChangeShapeType="1"/>
            </p:cNvSpPr>
            <p:nvPr/>
          </p:nvSpPr>
          <p:spPr bwMode="auto">
            <a:xfrm>
              <a:off x="7660" y="595"/>
              <a:ext cx="1" cy="329"/>
            </a:xfrm>
            <a:prstGeom prst="line">
              <a:avLst/>
            </a:prstGeom>
            <a:noFill/>
            <a:ln w="0">
              <a:solidFill>
                <a:srgbClr val="000000"/>
              </a:solidFill>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51" name="Freeform 80"/>
            <p:cNvSpPr/>
            <p:nvPr/>
          </p:nvSpPr>
          <p:spPr bwMode="auto">
            <a:xfrm>
              <a:off x="7626" y="924"/>
              <a:ext cx="34" cy="34"/>
            </a:xfrm>
            <a:custGeom>
              <a:avLst/>
              <a:gdLst>
                <a:gd name="T0" fmla="*/ 0 w 133"/>
                <a:gd name="T1" fmla="*/ 133 h 133"/>
                <a:gd name="T2" fmla="*/ 41 w 133"/>
                <a:gd name="T3" fmla="*/ 127 h 133"/>
                <a:gd name="T4" fmla="*/ 79 w 133"/>
                <a:gd name="T5" fmla="*/ 107 h 133"/>
                <a:gd name="T6" fmla="*/ 108 w 133"/>
                <a:gd name="T7" fmla="*/ 78 h 133"/>
                <a:gd name="T8" fmla="*/ 127 w 133"/>
                <a:gd name="T9" fmla="*/ 41 h 133"/>
                <a:gd name="T10" fmla="*/ 133 w 133"/>
                <a:gd name="T11" fmla="*/ 0 h 133"/>
              </a:gdLst>
              <a:ahLst/>
              <a:cxnLst>
                <a:cxn ang="0">
                  <a:pos x="T0" y="T1"/>
                </a:cxn>
                <a:cxn ang="0">
                  <a:pos x="T2" y="T3"/>
                </a:cxn>
                <a:cxn ang="0">
                  <a:pos x="T4" y="T5"/>
                </a:cxn>
                <a:cxn ang="0">
                  <a:pos x="T6" y="T7"/>
                </a:cxn>
                <a:cxn ang="0">
                  <a:pos x="T8" y="T9"/>
                </a:cxn>
                <a:cxn ang="0">
                  <a:pos x="T10" y="T11"/>
                </a:cxn>
              </a:cxnLst>
              <a:rect l="0" t="0" r="r" b="b"/>
              <a:pathLst>
                <a:path w="133" h="133">
                  <a:moveTo>
                    <a:pt x="0" y="133"/>
                  </a:moveTo>
                  <a:lnTo>
                    <a:pt x="41" y="127"/>
                  </a:lnTo>
                  <a:lnTo>
                    <a:pt x="79" y="107"/>
                  </a:lnTo>
                  <a:lnTo>
                    <a:pt x="108" y="78"/>
                  </a:lnTo>
                  <a:lnTo>
                    <a:pt x="127" y="41"/>
                  </a:lnTo>
                  <a:lnTo>
                    <a:pt x="133" y="0"/>
                  </a:lnTo>
                </a:path>
              </a:pathLst>
            </a:custGeom>
            <a:noFill/>
            <a:ln w="0">
              <a:solidFill>
                <a:srgbClr val="000000"/>
              </a:solidFill>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52" name="Line 79"/>
            <p:cNvSpPr>
              <a:spLocks noChangeShapeType="1"/>
            </p:cNvSpPr>
            <p:nvPr/>
          </p:nvSpPr>
          <p:spPr bwMode="auto">
            <a:xfrm flipH="1">
              <a:off x="7498" y="958"/>
              <a:ext cx="128" cy="1"/>
            </a:xfrm>
            <a:prstGeom prst="line">
              <a:avLst/>
            </a:prstGeom>
            <a:noFill/>
            <a:ln w="0">
              <a:solidFill>
                <a:srgbClr val="000000"/>
              </a:solidFill>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53" name="Freeform 78"/>
            <p:cNvSpPr/>
            <p:nvPr/>
          </p:nvSpPr>
          <p:spPr bwMode="auto">
            <a:xfrm>
              <a:off x="7464" y="924"/>
              <a:ext cx="34" cy="34"/>
            </a:xfrm>
            <a:custGeom>
              <a:avLst/>
              <a:gdLst>
                <a:gd name="T0" fmla="*/ 0 w 134"/>
                <a:gd name="T1" fmla="*/ 0 h 133"/>
                <a:gd name="T2" fmla="*/ 7 w 134"/>
                <a:gd name="T3" fmla="*/ 41 h 133"/>
                <a:gd name="T4" fmla="*/ 26 w 134"/>
                <a:gd name="T5" fmla="*/ 78 h 133"/>
                <a:gd name="T6" fmla="*/ 55 w 134"/>
                <a:gd name="T7" fmla="*/ 107 h 133"/>
                <a:gd name="T8" fmla="*/ 93 w 134"/>
                <a:gd name="T9" fmla="*/ 127 h 133"/>
                <a:gd name="T10" fmla="*/ 134 w 134"/>
                <a:gd name="T11" fmla="*/ 133 h 133"/>
              </a:gdLst>
              <a:ahLst/>
              <a:cxnLst>
                <a:cxn ang="0">
                  <a:pos x="T0" y="T1"/>
                </a:cxn>
                <a:cxn ang="0">
                  <a:pos x="T2" y="T3"/>
                </a:cxn>
                <a:cxn ang="0">
                  <a:pos x="T4" y="T5"/>
                </a:cxn>
                <a:cxn ang="0">
                  <a:pos x="T6" y="T7"/>
                </a:cxn>
                <a:cxn ang="0">
                  <a:pos x="T8" y="T9"/>
                </a:cxn>
                <a:cxn ang="0">
                  <a:pos x="T10" y="T11"/>
                </a:cxn>
              </a:cxnLst>
              <a:rect l="0" t="0" r="r" b="b"/>
              <a:pathLst>
                <a:path w="134" h="133">
                  <a:moveTo>
                    <a:pt x="0" y="0"/>
                  </a:moveTo>
                  <a:lnTo>
                    <a:pt x="7" y="41"/>
                  </a:lnTo>
                  <a:lnTo>
                    <a:pt x="26" y="78"/>
                  </a:lnTo>
                  <a:lnTo>
                    <a:pt x="55" y="107"/>
                  </a:lnTo>
                  <a:lnTo>
                    <a:pt x="93" y="127"/>
                  </a:lnTo>
                  <a:lnTo>
                    <a:pt x="134" y="133"/>
                  </a:lnTo>
                </a:path>
              </a:pathLst>
            </a:custGeom>
            <a:noFill/>
            <a:ln w="0">
              <a:solidFill>
                <a:srgbClr val="000000"/>
              </a:solidFill>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54" name="Line 77"/>
            <p:cNvSpPr>
              <a:spLocks noChangeShapeType="1"/>
            </p:cNvSpPr>
            <p:nvPr/>
          </p:nvSpPr>
          <p:spPr bwMode="auto">
            <a:xfrm flipV="1">
              <a:off x="7464" y="595"/>
              <a:ext cx="1" cy="329"/>
            </a:xfrm>
            <a:prstGeom prst="line">
              <a:avLst/>
            </a:prstGeom>
            <a:noFill/>
            <a:ln w="0">
              <a:solidFill>
                <a:srgbClr val="000000"/>
              </a:solidFill>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55" name="Freeform 76"/>
            <p:cNvSpPr/>
            <p:nvPr/>
          </p:nvSpPr>
          <p:spPr bwMode="auto">
            <a:xfrm>
              <a:off x="7464" y="562"/>
              <a:ext cx="34" cy="33"/>
            </a:xfrm>
            <a:custGeom>
              <a:avLst/>
              <a:gdLst>
                <a:gd name="T0" fmla="*/ 134 w 134"/>
                <a:gd name="T1" fmla="*/ 0 h 134"/>
                <a:gd name="T2" fmla="*/ 93 w 134"/>
                <a:gd name="T3" fmla="*/ 7 h 134"/>
                <a:gd name="T4" fmla="*/ 55 w 134"/>
                <a:gd name="T5" fmla="*/ 26 h 134"/>
                <a:gd name="T6" fmla="*/ 26 w 134"/>
                <a:gd name="T7" fmla="*/ 56 h 134"/>
                <a:gd name="T8" fmla="*/ 7 w 134"/>
                <a:gd name="T9" fmla="*/ 93 h 134"/>
                <a:gd name="T10" fmla="*/ 0 w 134"/>
                <a:gd name="T11" fmla="*/ 134 h 134"/>
              </a:gdLst>
              <a:ahLst/>
              <a:cxnLst>
                <a:cxn ang="0">
                  <a:pos x="T0" y="T1"/>
                </a:cxn>
                <a:cxn ang="0">
                  <a:pos x="T2" y="T3"/>
                </a:cxn>
                <a:cxn ang="0">
                  <a:pos x="T4" y="T5"/>
                </a:cxn>
                <a:cxn ang="0">
                  <a:pos x="T6" y="T7"/>
                </a:cxn>
                <a:cxn ang="0">
                  <a:pos x="T8" y="T9"/>
                </a:cxn>
                <a:cxn ang="0">
                  <a:pos x="T10" y="T11"/>
                </a:cxn>
              </a:cxnLst>
              <a:rect l="0" t="0" r="r" b="b"/>
              <a:pathLst>
                <a:path w="134" h="134">
                  <a:moveTo>
                    <a:pt x="134" y="0"/>
                  </a:moveTo>
                  <a:lnTo>
                    <a:pt x="93" y="7"/>
                  </a:lnTo>
                  <a:lnTo>
                    <a:pt x="55" y="26"/>
                  </a:lnTo>
                  <a:lnTo>
                    <a:pt x="26" y="56"/>
                  </a:lnTo>
                  <a:lnTo>
                    <a:pt x="7" y="93"/>
                  </a:lnTo>
                  <a:lnTo>
                    <a:pt x="0" y="134"/>
                  </a:lnTo>
                </a:path>
              </a:pathLst>
            </a:custGeom>
            <a:noFill/>
            <a:ln w="0">
              <a:solidFill>
                <a:srgbClr val="000000"/>
              </a:solidFill>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56" name="Rectangle 75"/>
            <p:cNvSpPr>
              <a:spLocks noChangeArrowheads="1"/>
            </p:cNvSpPr>
            <p:nvPr/>
          </p:nvSpPr>
          <p:spPr bwMode="auto">
            <a:xfrm>
              <a:off x="6626" y="1142"/>
              <a:ext cx="1501"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266700" algn="l" defTabSz="914400" rtl="0" eaLnBrk="0" fontAlgn="base" latinLnBrk="0" hangingPunct="0">
                <a:lnSpc>
                  <a:spcPct val="100000"/>
                </a:lnSpc>
                <a:spcBef>
                  <a:spcPct val="0"/>
                </a:spcBef>
                <a:spcAft>
                  <a:spcPct val="0"/>
                </a:spcAft>
                <a:buClrTx/>
                <a:buSzTx/>
                <a:buFontTx/>
                <a:buNone/>
              </a:pPr>
              <a:r>
                <a:rPr kumimoji="0" lang="zh-CN" altLang="zh-CN" sz="10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反吹间隔</a:t>
              </a:r>
              <a:r>
                <a:rPr kumimoji="0" lang="en-US" altLang="zh-CN" sz="10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10</a:t>
              </a:r>
              <a:r>
                <a:rPr kumimoji="0" lang="zh-CN" altLang="en-US" sz="10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分钟</a:t>
              </a:r>
              <a:endParaRPr kumimoji="0" lang="zh-CN" altLang="en-US" sz="1800" b="0" i="0" u="none" strike="noStrike" cap="none" normalizeH="0" baseline="0">
                <a:ln>
                  <a:noFill/>
                </a:ln>
                <a:solidFill>
                  <a:schemeClr val="tx1"/>
                </a:solidFill>
                <a:effectLst/>
                <a:latin typeface="Arial" panose="020B0604020202020204" pitchFamily="34" charset="0"/>
              </a:endParaRPr>
            </a:p>
          </p:txBody>
        </p:sp>
        <p:sp>
          <p:nvSpPr>
            <p:cNvPr id="57" name="Rectangle 74"/>
            <p:cNvSpPr>
              <a:spLocks noChangeArrowheads="1"/>
            </p:cNvSpPr>
            <p:nvPr/>
          </p:nvSpPr>
          <p:spPr bwMode="auto">
            <a:xfrm>
              <a:off x="160" y="1142"/>
              <a:ext cx="1001"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254000" algn="l" defTabSz="914400" rtl="0" eaLnBrk="0" fontAlgn="base" latinLnBrk="0" hangingPunct="0">
                <a:lnSpc>
                  <a:spcPct val="100000"/>
                </a:lnSpc>
                <a:spcBef>
                  <a:spcPct val="0"/>
                </a:spcBef>
                <a:spcAft>
                  <a:spcPct val="0"/>
                </a:spcAft>
                <a:buClrTx/>
                <a:buSzTx/>
                <a:buFontTx/>
                <a:buNone/>
              </a:pPr>
              <a:r>
                <a:rPr kumimoji="0" lang="zh-CN" altLang="zh-CN" sz="10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不反吹</a:t>
              </a:r>
              <a:endParaRPr kumimoji="0" lang="zh-CN" altLang="zh-CN" sz="1800" b="0" i="0" u="none" strike="noStrike" cap="none" normalizeH="0" baseline="0">
                <a:ln>
                  <a:noFill/>
                </a:ln>
                <a:solidFill>
                  <a:schemeClr val="tx1"/>
                </a:solidFill>
                <a:effectLst/>
                <a:latin typeface="Arial" panose="020B0604020202020204" pitchFamily="34" charset="0"/>
              </a:endParaRPr>
            </a:p>
          </p:txBody>
        </p:sp>
        <p:sp>
          <p:nvSpPr>
            <p:cNvPr id="58" name="Line 73"/>
            <p:cNvSpPr>
              <a:spLocks noChangeShapeType="1"/>
            </p:cNvSpPr>
            <p:nvPr/>
          </p:nvSpPr>
          <p:spPr bwMode="auto">
            <a:xfrm>
              <a:off x="7498" y="562"/>
              <a:ext cx="128" cy="1"/>
            </a:xfrm>
            <a:prstGeom prst="line">
              <a:avLst/>
            </a:prstGeom>
            <a:noFill/>
            <a:ln w="0">
              <a:solidFill>
                <a:srgbClr val="000000"/>
              </a:solidFill>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59" name="Rectangle 72"/>
            <p:cNvSpPr>
              <a:spLocks noChangeArrowheads="1"/>
            </p:cNvSpPr>
            <p:nvPr/>
          </p:nvSpPr>
          <p:spPr bwMode="auto">
            <a:xfrm>
              <a:off x="27" y="516"/>
              <a:ext cx="1367" cy="489"/>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60" name="Rectangle 71"/>
            <p:cNvSpPr>
              <a:spLocks noChangeArrowheads="1"/>
            </p:cNvSpPr>
            <p:nvPr/>
          </p:nvSpPr>
          <p:spPr bwMode="auto">
            <a:xfrm>
              <a:off x="146" y="553"/>
              <a:ext cx="329"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61" name="Freeform 70"/>
            <p:cNvSpPr/>
            <p:nvPr/>
          </p:nvSpPr>
          <p:spPr bwMode="auto">
            <a:xfrm>
              <a:off x="136" y="553"/>
              <a:ext cx="349" cy="2"/>
            </a:xfrm>
            <a:custGeom>
              <a:avLst/>
              <a:gdLst>
                <a:gd name="T0" fmla="*/ 42 w 1398"/>
                <a:gd name="T1" fmla="*/ 0 h 7"/>
                <a:gd name="T2" fmla="*/ 0 w 1398"/>
                <a:gd name="T3" fmla="*/ 7 h 7"/>
                <a:gd name="T4" fmla="*/ 1398 w 1398"/>
                <a:gd name="T5" fmla="*/ 7 h 7"/>
                <a:gd name="T6" fmla="*/ 42 w 1398"/>
                <a:gd name="T7" fmla="*/ 0 h 7"/>
              </a:gdLst>
              <a:ahLst/>
              <a:cxnLst>
                <a:cxn ang="0">
                  <a:pos x="T0" y="T1"/>
                </a:cxn>
                <a:cxn ang="0">
                  <a:pos x="T2" y="T3"/>
                </a:cxn>
                <a:cxn ang="0">
                  <a:pos x="T4" y="T5"/>
                </a:cxn>
                <a:cxn ang="0">
                  <a:pos x="T6" y="T7"/>
                </a:cxn>
              </a:cxnLst>
              <a:rect l="0" t="0" r="r" b="b"/>
              <a:pathLst>
                <a:path w="1398" h="7">
                  <a:moveTo>
                    <a:pt x="42" y="0"/>
                  </a:moveTo>
                  <a:lnTo>
                    <a:pt x="0" y="7"/>
                  </a:lnTo>
                  <a:lnTo>
                    <a:pt x="1398" y="7"/>
                  </a:lnTo>
                  <a:lnTo>
                    <a:pt x="42"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2" name="Freeform 69"/>
            <p:cNvSpPr/>
            <p:nvPr/>
          </p:nvSpPr>
          <p:spPr bwMode="auto">
            <a:xfrm>
              <a:off x="146" y="553"/>
              <a:ext cx="339" cy="2"/>
            </a:xfrm>
            <a:custGeom>
              <a:avLst/>
              <a:gdLst>
                <a:gd name="T0" fmla="*/ 0 w 1356"/>
                <a:gd name="T1" fmla="*/ 0 h 7"/>
                <a:gd name="T2" fmla="*/ 1315 w 1356"/>
                <a:gd name="T3" fmla="*/ 0 h 7"/>
                <a:gd name="T4" fmla="*/ 1356 w 1356"/>
                <a:gd name="T5" fmla="*/ 7 h 7"/>
                <a:gd name="T6" fmla="*/ 0 w 1356"/>
                <a:gd name="T7" fmla="*/ 0 h 7"/>
              </a:gdLst>
              <a:ahLst/>
              <a:cxnLst>
                <a:cxn ang="0">
                  <a:pos x="T0" y="T1"/>
                </a:cxn>
                <a:cxn ang="0">
                  <a:pos x="T2" y="T3"/>
                </a:cxn>
                <a:cxn ang="0">
                  <a:pos x="T4" y="T5"/>
                </a:cxn>
                <a:cxn ang="0">
                  <a:pos x="T6" y="T7"/>
                </a:cxn>
              </a:cxnLst>
              <a:rect l="0" t="0" r="r" b="b"/>
              <a:pathLst>
                <a:path w="1356" h="7">
                  <a:moveTo>
                    <a:pt x="0" y="0"/>
                  </a:moveTo>
                  <a:lnTo>
                    <a:pt x="1315" y="0"/>
                  </a:lnTo>
                  <a:lnTo>
                    <a:pt x="1356" y="7"/>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3" name="Freeform 68"/>
            <p:cNvSpPr/>
            <p:nvPr/>
          </p:nvSpPr>
          <p:spPr bwMode="auto">
            <a:xfrm>
              <a:off x="127" y="555"/>
              <a:ext cx="368" cy="5"/>
            </a:xfrm>
            <a:custGeom>
              <a:avLst/>
              <a:gdLst>
                <a:gd name="T0" fmla="*/ 36 w 1471"/>
                <a:gd name="T1" fmla="*/ 0 h 19"/>
                <a:gd name="T2" fmla="*/ 0 w 1471"/>
                <a:gd name="T3" fmla="*/ 19 h 19"/>
                <a:gd name="T4" fmla="*/ 1471 w 1471"/>
                <a:gd name="T5" fmla="*/ 19 h 19"/>
                <a:gd name="T6" fmla="*/ 36 w 1471"/>
                <a:gd name="T7" fmla="*/ 0 h 19"/>
              </a:gdLst>
              <a:ahLst/>
              <a:cxnLst>
                <a:cxn ang="0">
                  <a:pos x="T0" y="T1"/>
                </a:cxn>
                <a:cxn ang="0">
                  <a:pos x="T2" y="T3"/>
                </a:cxn>
                <a:cxn ang="0">
                  <a:pos x="T4" y="T5"/>
                </a:cxn>
                <a:cxn ang="0">
                  <a:pos x="T6" y="T7"/>
                </a:cxn>
              </a:cxnLst>
              <a:rect l="0" t="0" r="r" b="b"/>
              <a:pathLst>
                <a:path w="1471" h="19">
                  <a:moveTo>
                    <a:pt x="36" y="0"/>
                  </a:moveTo>
                  <a:lnTo>
                    <a:pt x="0" y="19"/>
                  </a:lnTo>
                  <a:lnTo>
                    <a:pt x="1471" y="19"/>
                  </a:lnTo>
                  <a:lnTo>
                    <a:pt x="36"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4" name="Freeform 67"/>
            <p:cNvSpPr/>
            <p:nvPr/>
          </p:nvSpPr>
          <p:spPr bwMode="auto">
            <a:xfrm>
              <a:off x="136" y="555"/>
              <a:ext cx="359" cy="5"/>
            </a:xfrm>
            <a:custGeom>
              <a:avLst/>
              <a:gdLst>
                <a:gd name="T0" fmla="*/ 0 w 1435"/>
                <a:gd name="T1" fmla="*/ 0 h 19"/>
                <a:gd name="T2" fmla="*/ 1398 w 1435"/>
                <a:gd name="T3" fmla="*/ 0 h 19"/>
                <a:gd name="T4" fmla="*/ 1435 w 1435"/>
                <a:gd name="T5" fmla="*/ 19 h 19"/>
                <a:gd name="T6" fmla="*/ 0 w 1435"/>
                <a:gd name="T7" fmla="*/ 0 h 19"/>
              </a:gdLst>
              <a:ahLst/>
              <a:cxnLst>
                <a:cxn ang="0">
                  <a:pos x="T0" y="T1"/>
                </a:cxn>
                <a:cxn ang="0">
                  <a:pos x="T2" y="T3"/>
                </a:cxn>
                <a:cxn ang="0">
                  <a:pos x="T4" y="T5"/>
                </a:cxn>
                <a:cxn ang="0">
                  <a:pos x="T6" y="T7"/>
                </a:cxn>
              </a:cxnLst>
              <a:rect l="0" t="0" r="r" b="b"/>
              <a:pathLst>
                <a:path w="1435" h="19">
                  <a:moveTo>
                    <a:pt x="0" y="0"/>
                  </a:moveTo>
                  <a:lnTo>
                    <a:pt x="1398" y="0"/>
                  </a:lnTo>
                  <a:lnTo>
                    <a:pt x="1435" y="1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5" name="Freeform 66"/>
            <p:cNvSpPr/>
            <p:nvPr/>
          </p:nvSpPr>
          <p:spPr bwMode="auto">
            <a:xfrm>
              <a:off x="119" y="560"/>
              <a:ext cx="383" cy="7"/>
            </a:xfrm>
            <a:custGeom>
              <a:avLst/>
              <a:gdLst>
                <a:gd name="T0" fmla="*/ 30 w 1531"/>
                <a:gd name="T1" fmla="*/ 0 h 30"/>
                <a:gd name="T2" fmla="*/ 0 w 1531"/>
                <a:gd name="T3" fmla="*/ 30 h 30"/>
                <a:gd name="T4" fmla="*/ 1531 w 1531"/>
                <a:gd name="T5" fmla="*/ 30 h 30"/>
                <a:gd name="T6" fmla="*/ 30 w 1531"/>
                <a:gd name="T7" fmla="*/ 0 h 30"/>
              </a:gdLst>
              <a:ahLst/>
              <a:cxnLst>
                <a:cxn ang="0">
                  <a:pos x="T0" y="T1"/>
                </a:cxn>
                <a:cxn ang="0">
                  <a:pos x="T2" y="T3"/>
                </a:cxn>
                <a:cxn ang="0">
                  <a:pos x="T4" y="T5"/>
                </a:cxn>
                <a:cxn ang="0">
                  <a:pos x="T6" y="T7"/>
                </a:cxn>
              </a:cxnLst>
              <a:rect l="0" t="0" r="r" b="b"/>
              <a:pathLst>
                <a:path w="1531" h="30">
                  <a:moveTo>
                    <a:pt x="30" y="0"/>
                  </a:moveTo>
                  <a:lnTo>
                    <a:pt x="0" y="30"/>
                  </a:lnTo>
                  <a:lnTo>
                    <a:pt x="1531" y="30"/>
                  </a:lnTo>
                  <a:lnTo>
                    <a:pt x="3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6" name="Freeform 65"/>
            <p:cNvSpPr/>
            <p:nvPr/>
          </p:nvSpPr>
          <p:spPr bwMode="auto">
            <a:xfrm>
              <a:off x="127" y="560"/>
              <a:ext cx="375" cy="7"/>
            </a:xfrm>
            <a:custGeom>
              <a:avLst/>
              <a:gdLst>
                <a:gd name="T0" fmla="*/ 0 w 1501"/>
                <a:gd name="T1" fmla="*/ 0 h 30"/>
                <a:gd name="T2" fmla="*/ 1471 w 1501"/>
                <a:gd name="T3" fmla="*/ 0 h 30"/>
                <a:gd name="T4" fmla="*/ 1501 w 1501"/>
                <a:gd name="T5" fmla="*/ 30 h 30"/>
                <a:gd name="T6" fmla="*/ 0 w 1501"/>
                <a:gd name="T7" fmla="*/ 0 h 30"/>
              </a:gdLst>
              <a:ahLst/>
              <a:cxnLst>
                <a:cxn ang="0">
                  <a:pos x="T0" y="T1"/>
                </a:cxn>
                <a:cxn ang="0">
                  <a:pos x="T2" y="T3"/>
                </a:cxn>
                <a:cxn ang="0">
                  <a:pos x="T4" y="T5"/>
                </a:cxn>
                <a:cxn ang="0">
                  <a:pos x="T6" y="T7"/>
                </a:cxn>
              </a:cxnLst>
              <a:rect l="0" t="0" r="r" b="b"/>
              <a:pathLst>
                <a:path w="1501" h="30">
                  <a:moveTo>
                    <a:pt x="0" y="0"/>
                  </a:moveTo>
                  <a:lnTo>
                    <a:pt x="1471" y="0"/>
                  </a:lnTo>
                  <a:lnTo>
                    <a:pt x="1501" y="3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7" name="Freeform 64"/>
            <p:cNvSpPr/>
            <p:nvPr/>
          </p:nvSpPr>
          <p:spPr bwMode="auto">
            <a:xfrm>
              <a:off x="115" y="567"/>
              <a:ext cx="392" cy="9"/>
            </a:xfrm>
            <a:custGeom>
              <a:avLst/>
              <a:gdLst>
                <a:gd name="T0" fmla="*/ 19 w 1569"/>
                <a:gd name="T1" fmla="*/ 0 h 37"/>
                <a:gd name="T2" fmla="*/ 0 w 1569"/>
                <a:gd name="T3" fmla="*/ 37 h 37"/>
                <a:gd name="T4" fmla="*/ 1569 w 1569"/>
                <a:gd name="T5" fmla="*/ 37 h 37"/>
                <a:gd name="T6" fmla="*/ 19 w 1569"/>
                <a:gd name="T7" fmla="*/ 0 h 37"/>
              </a:gdLst>
              <a:ahLst/>
              <a:cxnLst>
                <a:cxn ang="0">
                  <a:pos x="T0" y="T1"/>
                </a:cxn>
                <a:cxn ang="0">
                  <a:pos x="T2" y="T3"/>
                </a:cxn>
                <a:cxn ang="0">
                  <a:pos x="T4" y="T5"/>
                </a:cxn>
                <a:cxn ang="0">
                  <a:pos x="T6" y="T7"/>
                </a:cxn>
              </a:cxnLst>
              <a:rect l="0" t="0" r="r" b="b"/>
              <a:pathLst>
                <a:path w="1569" h="37">
                  <a:moveTo>
                    <a:pt x="19" y="0"/>
                  </a:moveTo>
                  <a:lnTo>
                    <a:pt x="0" y="37"/>
                  </a:lnTo>
                  <a:lnTo>
                    <a:pt x="1569" y="37"/>
                  </a:lnTo>
                  <a:lnTo>
                    <a:pt x="19"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8" name="Freeform 63"/>
            <p:cNvSpPr/>
            <p:nvPr/>
          </p:nvSpPr>
          <p:spPr bwMode="auto">
            <a:xfrm>
              <a:off x="119" y="567"/>
              <a:ext cx="388" cy="9"/>
            </a:xfrm>
            <a:custGeom>
              <a:avLst/>
              <a:gdLst>
                <a:gd name="T0" fmla="*/ 0 w 1550"/>
                <a:gd name="T1" fmla="*/ 0 h 37"/>
                <a:gd name="T2" fmla="*/ 1531 w 1550"/>
                <a:gd name="T3" fmla="*/ 0 h 37"/>
                <a:gd name="T4" fmla="*/ 1550 w 1550"/>
                <a:gd name="T5" fmla="*/ 37 h 37"/>
                <a:gd name="T6" fmla="*/ 0 w 1550"/>
                <a:gd name="T7" fmla="*/ 0 h 37"/>
              </a:gdLst>
              <a:ahLst/>
              <a:cxnLst>
                <a:cxn ang="0">
                  <a:pos x="T0" y="T1"/>
                </a:cxn>
                <a:cxn ang="0">
                  <a:pos x="T2" y="T3"/>
                </a:cxn>
                <a:cxn ang="0">
                  <a:pos x="T4" y="T5"/>
                </a:cxn>
                <a:cxn ang="0">
                  <a:pos x="T6" y="T7"/>
                </a:cxn>
              </a:cxnLst>
              <a:rect l="0" t="0" r="r" b="b"/>
              <a:pathLst>
                <a:path w="1550" h="37">
                  <a:moveTo>
                    <a:pt x="0" y="0"/>
                  </a:moveTo>
                  <a:lnTo>
                    <a:pt x="1531" y="0"/>
                  </a:lnTo>
                  <a:lnTo>
                    <a:pt x="1550" y="37"/>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 name="Freeform 62"/>
            <p:cNvSpPr/>
            <p:nvPr/>
          </p:nvSpPr>
          <p:spPr bwMode="auto">
            <a:xfrm>
              <a:off x="113" y="576"/>
              <a:ext cx="395" cy="10"/>
            </a:xfrm>
            <a:custGeom>
              <a:avLst/>
              <a:gdLst>
                <a:gd name="T0" fmla="*/ 7 w 1582"/>
                <a:gd name="T1" fmla="*/ 0 h 41"/>
                <a:gd name="T2" fmla="*/ 0 w 1582"/>
                <a:gd name="T3" fmla="*/ 41 h 41"/>
                <a:gd name="T4" fmla="*/ 1582 w 1582"/>
                <a:gd name="T5" fmla="*/ 41 h 41"/>
                <a:gd name="T6" fmla="*/ 7 w 1582"/>
                <a:gd name="T7" fmla="*/ 0 h 41"/>
              </a:gdLst>
              <a:ahLst/>
              <a:cxnLst>
                <a:cxn ang="0">
                  <a:pos x="T0" y="T1"/>
                </a:cxn>
                <a:cxn ang="0">
                  <a:pos x="T2" y="T3"/>
                </a:cxn>
                <a:cxn ang="0">
                  <a:pos x="T4" y="T5"/>
                </a:cxn>
                <a:cxn ang="0">
                  <a:pos x="T6" y="T7"/>
                </a:cxn>
              </a:cxnLst>
              <a:rect l="0" t="0" r="r" b="b"/>
              <a:pathLst>
                <a:path w="1582" h="41">
                  <a:moveTo>
                    <a:pt x="7" y="0"/>
                  </a:moveTo>
                  <a:lnTo>
                    <a:pt x="0" y="41"/>
                  </a:lnTo>
                  <a:lnTo>
                    <a:pt x="1582" y="41"/>
                  </a:lnTo>
                  <a:lnTo>
                    <a:pt x="7"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 name="Freeform 61"/>
            <p:cNvSpPr/>
            <p:nvPr/>
          </p:nvSpPr>
          <p:spPr bwMode="auto">
            <a:xfrm>
              <a:off x="115" y="576"/>
              <a:ext cx="393" cy="10"/>
            </a:xfrm>
            <a:custGeom>
              <a:avLst/>
              <a:gdLst>
                <a:gd name="T0" fmla="*/ 0 w 1575"/>
                <a:gd name="T1" fmla="*/ 0 h 41"/>
                <a:gd name="T2" fmla="*/ 1569 w 1575"/>
                <a:gd name="T3" fmla="*/ 0 h 41"/>
                <a:gd name="T4" fmla="*/ 1575 w 1575"/>
                <a:gd name="T5" fmla="*/ 41 h 41"/>
                <a:gd name="T6" fmla="*/ 0 w 1575"/>
                <a:gd name="T7" fmla="*/ 0 h 41"/>
              </a:gdLst>
              <a:ahLst/>
              <a:cxnLst>
                <a:cxn ang="0">
                  <a:pos x="T0" y="T1"/>
                </a:cxn>
                <a:cxn ang="0">
                  <a:pos x="T2" y="T3"/>
                </a:cxn>
                <a:cxn ang="0">
                  <a:pos x="T4" y="T5"/>
                </a:cxn>
                <a:cxn ang="0">
                  <a:pos x="T6" y="T7"/>
                </a:cxn>
              </a:cxnLst>
              <a:rect l="0" t="0" r="r" b="b"/>
              <a:pathLst>
                <a:path w="1575" h="41">
                  <a:moveTo>
                    <a:pt x="0" y="0"/>
                  </a:moveTo>
                  <a:lnTo>
                    <a:pt x="1569" y="0"/>
                  </a:lnTo>
                  <a:lnTo>
                    <a:pt x="1575" y="4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 name="Freeform 60"/>
            <p:cNvSpPr/>
            <p:nvPr/>
          </p:nvSpPr>
          <p:spPr bwMode="auto">
            <a:xfrm>
              <a:off x="113" y="586"/>
              <a:ext cx="395" cy="18"/>
            </a:xfrm>
            <a:custGeom>
              <a:avLst/>
              <a:gdLst>
                <a:gd name="T0" fmla="*/ 0 w 1582"/>
                <a:gd name="T1" fmla="*/ 0 h 68"/>
                <a:gd name="T2" fmla="*/ 0 w 1582"/>
                <a:gd name="T3" fmla="*/ 68 h 68"/>
                <a:gd name="T4" fmla="*/ 1582 w 1582"/>
                <a:gd name="T5" fmla="*/ 68 h 68"/>
                <a:gd name="T6" fmla="*/ 0 w 1582"/>
                <a:gd name="T7" fmla="*/ 0 h 68"/>
              </a:gdLst>
              <a:ahLst/>
              <a:cxnLst>
                <a:cxn ang="0">
                  <a:pos x="T0" y="T1"/>
                </a:cxn>
                <a:cxn ang="0">
                  <a:pos x="T2" y="T3"/>
                </a:cxn>
                <a:cxn ang="0">
                  <a:pos x="T4" y="T5"/>
                </a:cxn>
                <a:cxn ang="0">
                  <a:pos x="T6" y="T7"/>
                </a:cxn>
              </a:cxnLst>
              <a:rect l="0" t="0" r="r" b="b"/>
              <a:pathLst>
                <a:path w="1582" h="68">
                  <a:moveTo>
                    <a:pt x="0" y="0"/>
                  </a:moveTo>
                  <a:lnTo>
                    <a:pt x="0" y="68"/>
                  </a:lnTo>
                  <a:lnTo>
                    <a:pt x="1582" y="68"/>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 name="Freeform 59"/>
            <p:cNvSpPr/>
            <p:nvPr/>
          </p:nvSpPr>
          <p:spPr bwMode="auto">
            <a:xfrm>
              <a:off x="113" y="586"/>
              <a:ext cx="395" cy="18"/>
            </a:xfrm>
            <a:custGeom>
              <a:avLst/>
              <a:gdLst>
                <a:gd name="T0" fmla="*/ 0 w 1582"/>
                <a:gd name="T1" fmla="*/ 0 h 68"/>
                <a:gd name="T2" fmla="*/ 1582 w 1582"/>
                <a:gd name="T3" fmla="*/ 0 h 68"/>
                <a:gd name="T4" fmla="*/ 1582 w 1582"/>
                <a:gd name="T5" fmla="*/ 68 h 68"/>
                <a:gd name="T6" fmla="*/ 0 w 1582"/>
                <a:gd name="T7" fmla="*/ 0 h 68"/>
              </a:gdLst>
              <a:ahLst/>
              <a:cxnLst>
                <a:cxn ang="0">
                  <a:pos x="T0" y="T1"/>
                </a:cxn>
                <a:cxn ang="0">
                  <a:pos x="T2" y="T3"/>
                </a:cxn>
                <a:cxn ang="0">
                  <a:pos x="T4" y="T5"/>
                </a:cxn>
                <a:cxn ang="0">
                  <a:pos x="T6" y="T7"/>
                </a:cxn>
              </a:cxnLst>
              <a:rect l="0" t="0" r="r" b="b"/>
              <a:pathLst>
                <a:path w="1582" h="68">
                  <a:moveTo>
                    <a:pt x="0" y="0"/>
                  </a:moveTo>
                  <a:lnTo>
                    <a:pt x="1582" y="0"/>
                  </a:lnTo>
                  <a:lnTo>
                    <a:pt x="1582" y="68"/>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 name="Rectangle 58"/>
            <p:cNvSpPr>
              <a:spLocks noChangeArrowheads="1"/>
            </p:cNvSpPr>
            <p:nvPr/>
          </p:nvSpPr>
          <p:spPr bwMode="auto">
            <a:xfrm>
              <a:off x="160" y="604"/>
              <a:ext cx="93"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4" name="Rectangle 57"/>
            <p:cNvSpPr>
              <a:spLocks noChangeArrowheads="1"/>
            </p:cNvSpPr>
            <p:nvPr/>
          </p:nvSpPr>
          <p:spPr bwMode="auto">
            <a:xfrm>
              <a:off x="365" y="604"/>
              <a:ext cx="92"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5" name="Freeform 56"/>
            <p:cNvSpPr/>
            <p:nvPr/>
          </p:nvSpPr>
          <p:spPr bwMode="auto">
            <a:xfrm>
              <a:off x="113" y="604"/>
              <a:ext cx="47" cy="98"/>
            </a:xfrm>
            <a:custGeom>
              <a:avLst/>
              <a:gdLst>
                <a:gd name="T0" fmla="*/ 0 w 189"/>
                <a:gd name="T1" fmla="*/ 0 h 393"/>
                <a:gd name="T2" fmla="*/ 0 w 189"/>
                <a:gd name="T3" fmla="*/ 393 h 393"/>
                <a:gd name="T4" fmla="*/ 189 w 189"/>
                <a:gd name="T5" fmla="*/ 393 h 393"/>
                <a:gd name="T6" fmla="*/ 0 w 189"/>
                <a:gd name="T7" fmla="*/ 0 h 393"/>
              </a:gdLst>
              <a:ahLst/>
              <a:cxnLst>
                <a:cxn ang="0">
                  <a:pos x="T0" y="T1"/>
                </a:cxn>
                <a:cxn ang="0">
                  <a:pos x="T2" y="T3"/>
                </a:cxn>
                <a:cxn ang="0">
                  <a:pos x="T4" y="T5"/>
                </a:cxn>
                <a:cxn ang="0">
                  <a:pos x="T6" y="T7"/>
                </a:cxn>
              </a:cxnLst>
              <a:rect l="0" t="0" r="r" b="b"/>
              <a:pathLst>
                <a:path w="189" h="393">
                  <a:moveTo>
                    <a:pt x="0" y="0"/>
                  </a:moveTo>
                  <a:lnTo>
                    <a:pt x="0" y="393"/>
                  </a:lnTo>
                  <a:lnTo>
                    <a:pt x="189" y="39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6" name="Freeform 55"/>
            <p:cNvSpPr/>
            <p:nvPr/>
          </p:nvSpPr>
          <p:spPr bwMode="auto">
            <a:xfrm>
              <a:off x="113" y="604"/>
              <a:ext cx="47" cy="98"/>
            </a:xfrm>
            <a:custGeom>
              <a:avLst/>
              <a:gdLst>
                <a:gd name="T0" fmla="*/ 0 w 189"/>
                <a:gd name="T1" fmla="*/ 0 h 393"/>
                <a:gd name="T2" fmla="*/ 189 w 189"/>
                <a:gd name="T3" fmla="*/ 0 h 393"/>
                <a:gd name="T4" fmla="*/ 189 w 189"/>
                <a:gd name="T5" fmla="*/ 393 h 393"/>
                <a:gd name="T6" fmla="*/ 0 w 189"/>
                <a:gd name="T7" fmla="*/ 0 h 393"/>
              </a:gdLst>
              <a:ahLst/>
              <a:cxnLst>
                <a:cxn ang="0">
                  <a:pos x="T0" y="T1"/>
                </a:cxn>
                <a:cxn ang="0">
                  <a:pos x="T2" y="T3"/>
                </a:cxn>
                <a:cxn ang="0">
                  <a:pos x="T4" y="T5"/>
                </a:cxn>
                <a:cxn ang="0">
                  <a:pos x="T6" y="T7"/>
                </a:cxn>
              </a:cxnLst>
              <a:rect l="0" t="0" r="r" b="b"/>
              <a:pathLst>
                <a:path w="189" h="393">
                  <a:moveTo>
                    <a:pt x="0" y="0"/>
                  </a:moveTo>
                  <a:lnTo>
                    <a:pt x="189" y="0"/>
                  </a:lnTo>
                  <a:lnTo>
                    <a:pt x="189" y="39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7" name="Freeform 54"/>
            <p:cNvSpPr/>
            <p:nvPr/>
          </p:nvSpPr>
          <p:spPr bwMode="auto">
            <a:xfrm>
              <a:off x="253" y="604"/>
              <a:ext cx="112" cy="98"/>
            </a:xfrm>
            <a:custGeom>
              <a:avLst/>
              <a:gdLst>
                <a:gd name="T0" fmla="*/ 0 w 449"/>
                <a:gd name="T1" fmla="*/ 0 h 393"/>
                <a:gd name="T2" fmla="*/ 0 w 449"/>
                <a:gd name="T3" fmla="*/ 393 h 393"/>
                <a:gd name="T4" fmla="*/ 449 w 449"/>
                <a:gd name="T5" fmla="*/ 393 h 393"/>
                <a:gd name="T6" fmla="*/ 0 w 449"/>
                <a:gd name="T7" fmla="*/ 0 h 393"/>
              </a:gdLst>
              <a:ahLst/>
              <a:cxnLst>
                <a:cxn ang="0">
                  <a:pos x="T0" y="T1"/>
                </a:cxn>
                <a:cxn ang="0">
                  <a:pos x="T2" y="T3"/>
                </a:cxn>
                <a:cxn ang="0">
                  <a:pos x="T4" y="T5"/>
                </a:cxn>
                <a:cxn ang="0">
                  <a:pos x="T6" y="T7"/>
                </a:cxn>
              </a:cxnLst>
              <a:rect l="0" t="0" r="r" b="b"/>
              <a:pathLst>
                <a:path w="449" h="393">
                  <a:moveTo>
                    <a:pt x="0" y="0"/>
                  </a:moveTo>
                  <a:lnTo>
                    <a:pt x="0" y="393"/>
                  </a:lnTo>
                  <a:lnTo>
                    <a:pt x="449" y="39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8" name="Freeform 53"/>
            <p:cNvSpPr/>
            <p:nvPr/>
          </p:nvSpPr>
          <p:spPr bwMode="auto">
            <a:xfrm>
              <a:off x="253" y="604"/>
              <a:ext cx="112" cy="98"/>
            </a:xfrm>
            <a:custGeom>
              <a:avLst/>
              <a:gdLst>
                <a:gd name="T0" fmla="*/ 0 w 449"/>
                <a:gd name="T1" fmla="*/ 0 h 393"/>
                <a:gd name="T2" fmla="*/ 449 w 449"/>
                <a:gd name="T3" fmla="*/ 0 h 393"/>
                <a:gd name="T4" fmla="*/ 449 w 449"/>
                <a:gd name="T5" fmla="*/ 393 h 393"/>
                <a:gd name="T6" fmla="*/ 0 w 449"/>
                <a:gd name="T7" fmla="*/ 0 h 393"/>
              </a:gdLst>
              <a:ahLst/>
              <a:cxnLst>
                <a:cxn ang="0">
                  <a:pos x="T0" y="T1"/>
                </a:cxn>
                <a:cxn ang="0">
                  <a:pos x="T2" y="T3"/>
                </a:cxn>
                <a:cxn ang="0">
                  <a:pos x="T4" y="T5"/>
                </a:cxn>
                <a:cxn ang="0">
                  <a:pos x="T6" y="T7"/>
                </a:cxn>
              </a:cxnLst>
              <a:rect l="0" t="0" r="r" b="b"/>
              <a:pathLst>
                <a:path w="449" h="393">
                  <a:moveTo>
                    <a:pt x="0" y="0"/>
                  </a:moveTo>
                  <a:lnTo>
                    <a:pt x="449" y="0"/>
                  </a:lnTo>
                  <a:lnTo>
                    <a:pt x="449" y="39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9" name="Freeform 52"/>
            <p:cNvSpPr/>
            <p:nvPr/>
          </p:nvSpPr>
          <p:spPr bwMode="auto">
            <a:xfrm>
              <a:off x="457" y="604"/>
              <a:ext cx="51" cy="98"/>
            </a:xfrm>
            <a:custGeom>
              <a:avLst/>
              <a:gdLst>
                <a:gd name="T0" fmla="*/ 0 w 203"/>
                <a:gd name="T1" fmla="*/ 0 h 393"/>
                <a:gd name="T2" fmla="*/ 0 w 203"/>
                <a:gd name="T3" fmla="*/ 393 h 393"/>
                <a:gd name="T4" fmla="*/ 203 w 203"/>
                <a:gd name="T5" fmla="*/ 393 h 393"/>
                <a:gd name="T6" fmla="*/ 0 w 203"/>
                <a:gd name="T7" fmla="*/ 0 h 393"/>
              </a:gdLst>
              <a:ahLst/>
              <a:cxnLst>
                <a:cxn ang="0">
                  <a:pos x="T0" y="T1"/>
                </a:cxn>
                <a:cxn ang="0">
                  <a:pos x="T2" y="T3"/>
                </a:cxn>
                <a:cxn ang="0">
                  <a:pos x="T4" y="T5"/>
                </a:cxn>
                <a:cxn ang="0">
                  <a:pos x="T6" y="T7"/>
                </a:cxn>
              </a:cxnLst>
              <a:rect l="0" t="0" r="r" b="b"/>
              <a:pathLst>
                <a:path w="203" h="393">
                  <a:moveTo>
                    <a:pt x="0" y="0"/>
                  </a:moveTo>
                  <a:lnTo>
                    <a:pt x="0" y="393"/>
                  </a:lnTo>
                  <a:lnTo>
                    <a:pt x="203" y="39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0" name="Freeform 51"/>
            <p:cNvSpPr/>
            <p:nvPr/>
          </p:nvSpPr>
          <p:spPr bwMode="auto">
            <a:xfrm>
              <a:off x="457" y="604"/>
              <a:ext cx="51" cy="98"/>
            </a:xfrm>
            <a:custGeom>
              <a:avLst/>
              <a:gdLst>
                <a:gd name="T0" fmla="*/ 0 w 203"/>
                <a:gd name="T1" fmla="*/ 0 h 393"/>
                <a:gd name="T2" fmla="*/ 203 w 203"/>
                <a:gd name="T3" fmla="*/ 0 h 393"/>
                <a:gd name="T4" fmla="*/ 203 w 203"/>
                <a:gd name="T5" fmla="*/ 393 h 393"/>
                <a:gd name="T6" fmla="*/ 0 w 203"/>
                <a:gd name="T7" fmla="*/ 0 h 393"/>
              </a:gdLst>
              <a:ahLst/>
              <a:cxnLst>
                <a:cxn ang="0">
                  <a:pos x="T0" y="T1"/>
                </a:cxn>
                <a:cxn ang="0">
                  <a:pos x="T2" y="T3"/>
                </a:cxn>
                <a:cxn ang="0">
                  <a:pos x="T4" y="T5"/>
                </a:cxn>
                <a:cxn ang="0">
                  <a:pos x="T6" y="T7"/>
                </a:cxn>
              </a:cxnLst>
              <a:rect l="0" t="0" r="r" b="b"/>
              <a:pathLst>
                <a:path w="203" h="393">
                  <a:moveTo>
                    <a:pt x="0" y="0"/>
                  </a:moveTo>
                  <a:lnTo>
                    <a:pt x="203" y="0"/>
                  </a:lnTo>
                  <a:lnTo>
                    <a:pt x="203" y="39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1" name="Rectangle 50"/>
            <p:cNvSpPr>
              <a:spLocks noChangeArrowheads="1"/>
            </p:cNvSpPr>
            <p:nvPr/>
          </p:nvSpPr>
          <p:spPr bwMode="auto">
            <a:xfrm>
              <a:off x="160" y="702"/>
              <a:ext cx="93"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82" name="Rectangle 49"/>
            <p:cNvSpPr>
              <a:spLocks noChangeArrowheads="1"/>
            </p:cNvSpPr>
            <p:nvPr/>
          </p:nvSpPr>
          <p:spPr bwMode="auto">
            <a:xfrm>
              <a:off x="365" y="702"/>
              <a:ext cx="92"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83" name="Freeform 48"/>
            <p:cNvSpPr/>
            <p:nvPr/>
          </p:nvSpPr>
          <p:spPr bwMode="auto">
            <a:xfrm>
              <a:off x="113" y="702"/>
              <a:ext cx="395" cy="13"/>
            </a:xfrm>
            <a:custGeom>
              <a:avLst/>
              <a:gdLst>
                <a:gd name="T0" fmla="*/ 0 w 1582"/>
                <a:gd name="T1" fmla="*/ 0 h 54"/>
                <a:gd name="T2" fmla="*/ 0 w 1582"/>
                <a:gd name="T3" fmla="*/ 54 h 54"/>
                <a:gd name="T4" fmla="*/ 1582 w 1582"/>
                <a:gd name="T5" fmla="*/ 54 h 54"/>
                <a:gd name="T6" fmla="*/ 0 w 1582"/>
                <a:gd name="T7" fmla="*/ 0 h 54"/>
              </a:gdLst>
              <a:ahLst/>
              <a:cxnLst>
                <a:cxn ang="0">
                  <a:pos x="T0" y="T1"/>
                </a:cxn>
                <a:cxn ang="0">
                  <a:pos x="T2" y="T3"/>
                </a:cxn>
                <a:cxn ang="0">
                  <a:pos x="T4" y="T5"/>
                </a:cxn>
                <a:cxn ang="0">
                  <a:pos x="T6" y="T7"/>
                </a:cxn>
              </a:cxnLst>
              <a:rect l="0" t="0" r="r" b="b"/>
              <a:pathLst>
                <a:path w="1582" h="54">
                  <a:moveTo>
                    <a:pt x="0" y="0"/>
                  </a:moveTo>
                  <a:lnTo>
                    <a:pt x="0" y="54"/>
                  </a:lnTo>
                  <a:lnTo>
                    <a:pt x="1582" y="54"/>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4" name="Freeform 47"/>
            <p:cNvSpPr/>
            <p:nvPr/>
          </p:nvSpPr>
          <p:spPr bwMode="auto">
            <a:xfrm>
              <a:off x="113" y="702"/>
              <a:ext cx="395" cy="13"/>
            </a:xfrm>
            <a:custGeom>
              <a:avLst/>
              <a:gdLst>
                <a:gd name="T0" fmla="*/ 0 w 1582"/>
                <a:gd name="T1" fmla="*/ 0 h 54"/>
                <a:gd name="T2" fmla="*/ 1582 w 1582"/>
                <a:gd name="T3" fmla="*/ 0 h 54"/>
                <a:gd name="T4" fmla="*/ 1582 w 1582"/>
                <a:gd name="T5" fmla="*/ 54 h 54"/>
                <a:gd name="T6" fmla="*/ 0 w 1582"/>
                <a:gd name="T7" fmla="*/ 0 h 54"/>
              </a:gdLst>
              <a:ahLst/>
              <a:cxnLst>
                <a:cxn ang="0">
                  <a:pos x="T0" y="T1"/>
                </a:cxn>
                <a:cxn ang="0">
                  <a:pos x="T2" y="T3"/>
                </a:cxn>
                <a:cxn ang="0">
                  <a:pos x="T4" y="T5"/>
                </a:cxn>
                <a:cxn ang="0">
                  <a:pos x="T6" y="T7"/>
                </a:cxn>
              </a:cxnLst>
              <a:rect l="0" t="0" r="r" b="b"/>
              <a:pathLst>
                <a:path w="1582" h="54">
                  <a:moveTo>
                    <a:pt x="0" y="0"/>
                  </a:moveTo>
                  <a:lnTo>
                    <a:pt x="1582" y="0"/>
                  </a:lnTo>
                  <a:lnTo>
                    <a:pt x="1582" y="54"/>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5" name="Freeform 46"/>
            <p:cNvSpPr/>
            <p:nvPr/>
          </p:nvSpPr>
          <p:spPr bwMode="auto">
            <a:xfrm>
              <a:off x="113" y="715"/>
              <a:ext cx="394" cy="10"/>
            </a:xfrm>
            <a:custGeom>
              <a:avLst/>
              <a:gdLst>
                <a:gd name="T0" fmla="*/ 0 w 1576"/>
                <a:gd name="T1" fmla="*/ 0 h 41"/>
                <a:gd name="T2" fmla="*/ 7 w 1576"/>
                <a:gd name="T3" fmla="*/ 41 h 41"/>
                <a:gd name="T4" fmla="*/ 1576 w 1576"/>
                <a:gd name="T5" fmla="*/ 41 h 41"/>
                <a:gd name="T6" fmla="*/ 0 w 1576"/>
                <a:gd name="T7" fmla="*/ 0 h 41"/>
              </a:gdLst>
              <a:ahLst/>
              <a:cxnLst>
                <a:cxn ang="0">
                  <a:pos x="T0" y="T1"/>
                </a:cxn>
                <a:cxn ang="0">
                  <a:pos x="T2" y="T3"/>
                </a:cxn>
                <a:cxn ang="0">
                  <a:pos x="T4" y="T5"/>
                </a:cxn>
                <a:cxn ang="0">
                  <a:pos x="T6" y="T7"/>
                </a:cxn>
              </a:cxnLst>
              <a:rect l="0" t="0" r="r" b="b"/>
              <a:pathLst>
                <a:path w="1576" h="41">
                  <a:moveTo>
                    <a:pt x="0" y="0"/>
                  </a:moveTo>
                  <a:lnTo>
                    <a:pt x="7" y="41"/>
                  </a:lnTo>
                  <a:lnTo>
                    <a:pt x="1576" y="4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6" name="Freeform 45"/>
            <p:cNvSpPr/>
            <p:nvPr/>
          </p:nvSpPr>
          <p:spPr bwMode="auto">
            <a:xfrm>
              <a:off x="113" y="715"/>
              <a:ext cx="395" cy="10"/>
            </a:xfrm>
            <a:custGeom>
              <a:avLst/>
              <a:gdLst>
                <a:gd name="T0" fmla="*/ 0 w 1582"/>
                <a:gd name="T1" fmla="*/ 0 h 41"/>
                <a:gd name="T2" fmla="*/ 1582 w 1582"/>
                <a:gd name="T3" fmla="*/ 0 h 41"/>
                <a:gd name="T4" fmla="*/ 1576 w 1582"/>
                <a:gd name="T5" fmla="*/ 41 h 41"/>
                <a:gd name="T6" fmla="*/ 0 w 1582"/>
                <a:gd name="T7" fmla="*/ 0 h 41"/>
              </a:gdLst>
              <a:ahLst/>
              <a:cxnLst>
                <a:cxn ang="0">
                  <a:pos x="T0" y="T1"/>
                </a:cxn>
                <a:cxn ang="0">
                  <a:pos x="T2" y="T3"/>
                </a:cxn>
                <a:cxn ang="0">
                  <a:pos x="T4" y="T5"/>
                </a:cxn>
                <a:cxn ang="0">
                  <a:pos x="T6" y="T7"/>
                </a:cxn>
              </a:cxnLst>
              <a:rect l="0" t="0" r="r" b="b"/>
              <a:pathLst>
                <a:path w="1582" h="41">
                  <a:moveTo>
                    <a:pt x="0" y="0"/>
                  </a:moveTo>
                  <a:lnTo>
                    <a:pt x="1582" y="0"/>
                  </a:lnTo>
                  <a:lnTo>
                    <a:pt x="1576" y="4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7" name="Freeform 44"/>
            <p:cNvSpPr/>
            <p:nvPr/>
          </p:nvSpPr>
          <p:spPr bwMode="auto">
            <a:xfrm>
              <a:off x="115" y="725"/>
              <a:ext cx="387" cy="10"/>
            </a:xfrm>
            <a:custGeom>
              <a:avLst/>
              <a:gdLst>
                <a:gd name="T0" fmla="*/ 0 w 1550"/>
                <a:gd name="T1" fmla="*/ 0 h 38"/>
                <a:gd name="T2" fmla="*/ 19 w 1550"/>
                <a:gd name="T3" fmla="*/ 38 h 38"/>
                <a:gd name="T4" fmla="*/ 1550 w 1550"/>
                <a:gd name="T5" fmla="*/ 38 h 38"/>
                <a:gd name="T6" fmla="*/ 0 w 1550"/>
                <a:gd name="T7" fmla="*/ 0 h 38"/>
              </a:gdLst>
              <a:ahLst/>
              <a:cxnLst>
                <a:cxn ang="0">
                  <a:pos x="T0" y="T1"/>
                </a:cxn>
                <a:cxn ang="0">
                  <a:pos x="T2" y="T3"/>
                </a:cxn>
                <a:cxn ang="0">
                  <a:pos x="T4" y="T5"/>
                </a:cxn>
                <a:cxn ang="0">
                  <a:pos x="T6" y="T7"/>
                </a:cxn>
              </a:cxnLst>
              <a:rect l="0" t="0" r="r" b="b"/>
              <a:pathLst>
                <a:path w="1550" h="38">
                  <a:moveTo>
                    <a:pt x="0" y="0"/>
                  </a:moveTo>
                  <a:lnTo>
                    <a:pt x="19" y="38"/>
                  </a:lnTo>
                  <a:lnTo>
                    <a:pt x="1550" y="38"/>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8" name="Freeform 43"/>
            <p:cNvSpPr/>
            <p:nvPr/>
          </p:nvSpPr>
          <p:spPr bwMode="auto">
            <a:xfrm>
              <a:off x="115" y="725"/>
              <a:ext cx="392" cy="10"/>
            </a:xfrm>
            <a:custGeom>
              <a:avLst/>
              <a:gdLst>
                <a:gd name="T0" fmla="*/ 0 w 1569"/>
                <a:gd name="T1" fmla="*/ 0 h 38"/>
                <a:gd name="T2" fmla="*/ 1569 w 1569"/>
                <a:gd name="T3" fmla="*/ 0 h 38"/>
                <a:gd name="T4" fmla="*/ 1550 w 1569"/>
                <a:gd name="T5" fmla="*/ 38 h 38"/>
                <a:gd name="T6" fmla="*/ 0 w 1569"/>
                <a:gd name="T7" fmla="*/ 0 h 38"/>
              </a:gdLst>
              <a:ahLst/>
              <a:cxnLst>
                <a:cxn ang="0">
                  <a:pos x="T0" y="T1"/>
                </a:cxn>
                <a:cxn ang="0">
                  <a:pos x="T2" y="T3"/>
                </a:cxn>
                <a:cxn ang="0">
                  <a:pos x="T4" y="T5"/>
                </a:cxn>
                <a:cxn ang="0">
                  <a:pos x="T6" y="T7"/>
                </a:cxn>
              </a:cxnLst>
              <a:rect l="0" t="0" r="r" b="b"/>
              <a:pathLst>
                <a:path w="1569" h="38">
                  <a:moveTo>
                    <a:pt x="0" y="0"/>
                  </a:moveTo>
                  <a:lnTo>
                    <a:pt x="1569" y="0"/>
                  </a:lnTo>
                  <a:lnTo>
                    <a:pt x="1550" y="38"/>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9" name="Freeform 42"/>
            <p:cNvSpPr/>
            <p:nvPr/>
          </p:nvSpPr>
          <p:spPr bwMode="auto">
            <a:xfrm>
              <a:off x="119" y="735"/>
              <a:ext cx="376" cy="7"/>
            </a:xfrm>
            <a:custGeom>
              <a:avLst/>
              <a:gdLst>
                <a:gd name="T0" fmla="*/ 0 w 1501"/>
                <a:gd name="T1" fmla="*/ 0 h 28"/>
                <a:gd name="T2" fmla="*/ 30 w 1501"/>
                <a:gd name="T3" fmla="*/ 28 h 28"/>
                <a:gd name="T4" fmla="*/ 1501 w 1501"/>
                <a:gd name="T5" fmla="*/ 28 h 28"/>
                <a:gd name="T6" fmla="*/ 0 w 1501"/>
                <a:gd name="T7" fmla="*/ 0 h 28"/>
              </a:gdLst>
              <a:ahLst/>
              <a:cxnLst>
                <a:cxn ang="0">
                  <a:pos x="T0" y="T1"/>
                </a:cxn>
                <a:cxn ang="0">
                  <a:pos x="T2" y="T3"/>
                </a:cxn>
                <a:cxn ang="0">
                  <a:pos x="T4" y="T5"/>
                </a:cxn>
                <a:cxn ang="0">
                  <a:pos x="T6" y="T7"/>
                </a:cxn>
              </a:cxnLst>
              <a:rect l="0" t="0" r="r" b="b"/>
              <a:pathLst>
                <a:path w="1501" h="28">
                  <a:moveTo>
                    <a:pt x="0" y="0"/>
                  </a:moveTo>
                  <a:lnTo>
                    <a:pt x="30" y="28"/>
                  </a:lnTo>
                  <a:lnTo>
                    <a:pt x="1501" y="28"/>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0" name="Freeform 41"/>
            <p:cNvSpPr/>
            <p:nvPr/>
          </p:nvSpPr>
          <p:spPr bwMode="auto">
            <a:xfrm>
              <a:off x="119" y="735"/>
              <a:ext cx="383" cy="7"/>
            </a:xfrm>
            <a:custGeom>
              <a:avLst/>
              <a:gdLst>
                <a:gd name="T0" fmla="*/ 0 w 1531"/>
                <a:gd name="T1" fmla="*/ 0 h 28"/>
                <a:gd name="T2" fmla="*/ 1531 w 1531"/>
                <a:gd name="T3" fmla="*/ 0 h 28"/>
                <a:gd name="T4" fmla="*/ 1501 w 1531"/>
                <a:gd name="T5" fmla="*/ 28 h 28"/>
                <a:gd name="T6" fmla="*/ 0 w 1531"/>
                <a:gd name="T7" fmla="*/ 0 h 28"/>
              </a:gdLst>
              <a:ahLst/>
              <a:cxnLst>
                <a:cxn ang="0">
                  <a:pos x="T0" y="T1"/>
                </a:cxn>
                <a:cxn ang="0">
                  <a:pos x="T2" y="T3"/>
                </a:cxn>
                <a:cxn ang="0">
                  <a:pos x="T4" y="T5"/>
                </a:cxn>
                <a:cxn ang="0">
                  <a:pos x="T6" y="T7"/>
                </a:cxn>
              </a:cxnLst>
              <a:rect l="0" t="0" r="r" b="b"/>
              <a:pathLst>
                <a:path w="1531" h="28">
                  <a:moveTo>
                    <a:pt x="0" y="0"/>
                  </a:moveTo>
                  <a:lnTo>
                    <a:pt x="1531" y="0"/>
                  </a:lnTo>
                  <a:lnTo>
                    <a:pt x="1501" y="28"/>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1" name="Freeform 40"/>
            <p:cNvSpPr/>
            <p:nvPr/>
          </p:nvSpPr>
          <p:spPr bwMode="auto">
            <a:xfrm>
              <a:off x="127" y="742"/>
              <a:ext cx="358" cy="5"/>
            </a:xfrm>
            <a:custGeom>
              <a:avLst/>
              <a:gdLst>
                <a:gd name="T0" fmla="*/ 0 w 1434"/>
                <a:gd name="T1" fmla="*/ 0 h 20"/>
                <a:gd name="T2" fmla="*/ 36 w 1434"/>
                <a:gd name="T3" fmla="*/ 20 h 20"/>
                <a:gd name="T4" fmla="*/ 1434 w 1434"/>
                <a:gd name="T5" fmla="*/ 20 h 20"/>
                <a:gd name="T6" fmla="*/ 0 w 1434"/>
                <a:gd name="T7" fmla="*/ 0 h 20"/>
              </a:gdLst>
              <a:ahLst/>
              <a:cxnLst>
                <a:cxn ang="0">
                  <a:pos x="T0" y="T1"/>
                </a:cxn>
                <a:cxn ang="0">
                  <a:pos x="T2" y="T3"/>
                </a:cxn>
                <a:cxn ang="0">
                  <a:pos x="T4" y="T5"/>
                </a:cxn>
                <a:cxn ang="0">
                  <a:pos x="T6" y="T7"/>
                </a:cxn>
              </a:cxnLst>
              <a:rect l="0" t="0" r="r" b="b"/>
              <a:pathLst>
                <a:path w="1434" h="20">
                  <a:moveTo>
                    <a:pt x="0" y="0"/>
                  </a:moveTo>
                  <a:lnTo>
                    <a:pt x="36" y="20"/>
                  </a:lnTo>
                  <a:lnTo>
                    <a:pt x="1434" y="2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2" name="Freeform 39"/>
            <p:cNvSpPr/>
            <p:nvPr/>
          </p:nvSpPr>
          <p:spPr bwMode="auto">
            <a:xfrm>
              <a:off x="127" y="742"/>
              <a:ext cx="368" cy="5"/>
            </a:xfrm>
            <a:custGeom>
              <a:avLst/>
              <a:gdLst>
                <a:gd name="T0" fmla="*/ 0 w 1471"/>
                <a:gd name="T1" fmla="*/ 0 h 20"/>
                <a:gd name="T2" fmla="*/ 1471 w 1471"/>
                <a:gd name="T3" fmla="*/ 0 h 20"/>
                <a:gd name="T4" fmla="*/ 1434 w 1471"/>
                <a:gd name="T5" fmla="*/ 20 h 20"/>
                <a:gd name="T6" fmla="*/ 0 w 1471"/>
                <a:gd name="T7" fmla="*/ 0 h 20"/>
              </a:gdLst>
              <a:ahLst/>
              <a:cxnLst>
                <a:cxn ang="0">
                  <a:pos x="T0" y="T1"/>
                </a:cxn>
                <a:cxn ang="0">
                  <a:pos x="T2" y="T3"/>
                </a:cxn>
                <a:cxn ang="0">
                  <a:pos x="T4" y="T5"/>
                </a:cxn>
                <a:cxn ang="0">
                  <a:pos x="T6" y="T7"/>
                </a:cxn>
              </a:cxnLst>
              <a:rect l="0" t="0" r="r" b="b"/>
              <a:pathLst>
                <a:path w="1471" h="20">
                  <a:moveTo>
                    <a:pt x="0" y="0"/>
                  </a:moveTo>
                  <a:lnTo>
                    <a:pt x="1471" y="0"/>
                  </a:lnTo>
                  <a:lnTo>
                    <a:pt x="1434" y="2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3" name="Freeform 38"/>
            <p:cNvSpPr/>
            <p:nvPr/>
          </p:nvSpPr>
          <p:spPr bwMode="auto">
            <a:xfrm>
              <a:off x="136" y="747"/>
              <a:ext cx="339" cy="2"/>
            </a:xfrm>
            <a:custGeom>
              <a:avLst/>
              <a:gdLst>
                <a:gd name="T0" fmla="*/ 0 w 1357"/>
                <a:gd name="T1" fmla="*/ 0 h 6"/>
                <a:gd name="T2" fmla="*/ 42 w 1357"/>
                <a:gd name="T3" fmla="*/ 6 h 6"/>
                <a:gd name="T4" fmla="*/ 1357 w 1357"/>
                <a:gd name="T5" fmla="*/ 6 h 6"/>
                <a:gd name="T6" fmla="*/ 0 w 1357"/>
                <a:gd name="T7" fmla="*/ 0 h 6"/>
              </a:gdLst>
              <a:ahLst/>
              <a:cxnLst>
                <a:cxn ang="0">
                  <a:pos x="T0" y="T1"/>
                </a:cxn>
                <a:cxn ang="0">
                  <a:pos x="T2" y="T3"/>
                </a:cxn>
                <a:cxn ang="0">
                  <a:pos x="T4" y="T5"/>
                </a:cxn>
                <a:cxn ang="0">
                  <a:pos x="T6" y="T7"/>
                </a:cxn>
              </a:cxnLst>
              <a:rect l="0" t="0" r="r" b="b"/>
              <a:pathLst>
                <a:path w="1357" h="6">
                  <a:moveTo>
                    <a:pt x="0" y="0"/>
                  </a:moveTo>
                  <a:lnTo>
                    <a:pt x="42" y="6"/>
                  </a:lnTo>
                  <a:lnTo>
                    <a:pt x="1357" y="6"/>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4" name="Freeform 37"/>
            <p:cNvSpPr/>
            <p:nvPr/>
          </p:nvSpPr>
          <p:spPr bwMode="auto">
            <a:xfrm>
              <a:off x="136" y="747"/>
              <a:ext cx="349" cy="2"/>
            </a:xfrm>
            <a:custGeom>
              <a:avLst/>
              <a:gdLst>
                <a:gd name="T0" fmla="*/ 0 w 1398"/>
                <a:gd name="T1" fmla="*/ 0 h 6"/>
                <a:gd name="T2" fmla="*/ 1398 w 1398"/>
                <a:gd name="T3" fmla="*/ 0 h 6"/>
                <a:gd name="T4" fmla="*/ 1357 w 1398"/>
                <a:gd name="T5" fmla="*/ 6 h 6"/>
                <a:gd name="T6" fmla="*/ 0 w 1398"/>
                <a:gd name="T7" fmla="*/ 0 h 6"/>
              </a:gdLst>
              <a:ahLst/>
              <a:cxnLst>
                <a:cxn ang="0">
                  <a:pos x="T0" y="T1"/>
                </a:cxn>
                <a:cxn ang="0">
                  <a:pos x="T2" y="T3"/>
                </a:cxn>
                <a:cxn ang="0">
                  <a:pos x="T4" y="T5"/>
                </a:cxn>
                <a:cxn ang="0">
                  <a:pos x="T6" y="T7"/>
                </a:cxn>
              </a:cxnLst>
              <a:rect l="0" t="0" r="r" b="b"/>
              <a:pathLst>
                <a:path w="1398" h="6">
                  <a:moveTo>
                    <a:pt x="0" y="0"/>
                  </a:moveTo>
                  <a:lnTo>
                    <a:pt x="1398" y="0"/>
                  </a:lnTo>
                  <a:lnTo>
                    <a:pt x="1357" y="6"/>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5" name="Rectangle 36"/>
            <p:cNvSpPr>
              <a:spLocks noChangeArrowheads="1"/>
            </p:cNvSpPr>
            <p:nvPr/>
          </p:nvSpPr>
          <p:spPr bwMode="auto">
            <a:xfrm>
              <a:off x="146" y="749"/>
              <a:ext cx="329"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96" name="Rectangle 35"/>
            <p:cNvSpPr>
              <a:spLocks noChangeArrowheads="1"/>
            </p:cNvSpPr>
            <p:nvPr/>
          </p:nvSpPr>
          <p:spPr bwMode="auto">
            <a:xfrm>
              <a:off x="160" y="814"/>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97" name="Rectangle 34"/>
            <p:cNvSpPr>
              <a:spLocks noChangeArrowheads="1"/>
            </p:cNvSpPr>
            <p:nvPr/>
          </p:nvSpPr>
          <p:spPr bwMode="auto">
            <a:xfrm>
              <a:off x="359" y="814"/>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98" name="Rectangle 33"/>
            <p:cNvSpPr>
              <a:spLocks noChangeArrowheads="1"/>
            </p:cNvSpPr>
            <p:nvPr/>
          </p:nvSpPr>
          <p:spPr bwMode="auto">
            <a:xfrm>
              <a:off x="559" y="609"/>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99" name="Rectangle 32"/>
            <p:cNvSpPr>
              <a:spLocks noChangeArrowheads="1"/>
            </p:cNvSpPr>
            <p:nvPr/>
          </p:nvSpPr>
          <p:spPr bwMode="auto">
            <a:xfrm>
              <a:off x="559" y="814"/>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00" name="Rectangle 31"/>
            <p:cNvSpPr>
              <a:spLocks noChangeArrowheads="1"/>
            </p:cNvSpPr>
            <p:nvPr/>
          </p:nvSpPr>
          <p:spPr bwMode="auto">
            <a:xfrm>
              <a:off x="760" y="609"/>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01" name="Rectangle 30"/>
            <p:cNvSpPr>
              <a:spLocks noChangeArrowheads="1"/>
            </p:cNvSpPr>
            <p:nvPr/>
          </p:nvSpPr>
          <p:spPr bwMode="auto">
            <a:xfrm>
              <a:off x="760" y="814"/>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02" name="Rectangle 29"/>
            <p:cNvSpPr>
              <a:spLocks noChangeArrowheads="1"/>
            </p:cNvSpPr>
            <p:nvPr/>
          </p:nvSpPr>
          <p:spPr bwMode="auto">
            <a:xfrm>
              <a:off x="952" y="609"/>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03" name="Rectangle 28"/>
            <p:cNvSpPr>
              <a:spLocks noChangeArrowheads="1"/>
            </p:cNvSpPr>
            <p:nvPr/>
          </p:nvSpPr>
          <p:spPr bwMode="auto">
            <a:xfrm>
              <a:off x="952" y="814"/>
              <a:ext cx="98"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04" name="Rectangle 27"/>
            <p:cNvSpPr>
              <a:spLocks noChangeArrowheads="1"/>
            </p:cNvSpPr>
            <p:nvPr/>
          </p:nvSpPr>
          <p:spPr bwMode="auto">
            <a:xfrm>
              <a:off x="1153" y="609"/>
              <a:ext cx="97"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05" name="Rectangle 26"/>
            <p:cNvSpPr>
              <a:spLocks noChangeArrowheads="1"/>
            </p:cNvSpPr>
            <p:nvPr/>
          </p:nvSpPr>
          <p:spPr bwMode="auto">
            <a:xfrm>
              <a:off x="1153" y="814"/>
              <a:ext cx="97" cy="93"/>
            </a:xfrm>
            <a:prstGeom prst="rect">
              <a:avLst/>
            </a:prstGeom>
            <a:noFill/>
            <a:ln w="0">
              <a:solidFill>
                <a:srgbClr val="000000"/>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06" name="Freeform 25"/>
            <p:cNvSpPr/>
            <p:nvPr/>
          </p:nvSpPr>
          <p:spPr bwMode="auto">
            <a:xfrm>
              <a:off x="113" y="553"/>
              <a:ext cx="33" cy="33"/>
            </a:xfrm>
            <a:custGeom>
              <a:avLst/>
              <a:gdLst>
                <a:gd name="T0" fmla="*/ 134 w 134"/>
                <a:gd name="T1" fmla="*/ 0 h 134"/>
                <a:gd name="T2" fmla="*/ 92 w 134"/>
                <a:gd name="T3" fmla="*/ 7 h 134"/>
                <a:gd name="T4" fmla="*/ 56 w 134"/>
                <a:gd name="T5" fmla="*/ 26 h 134"/>
                <a:gd name="T6" fmla="*/ 26 w 134"/>
                <a:gd name="T7" fmla="*/ 56 h 134"/>
                <a:gd name="T8" fmla="*/ 7 w 134"/>
                <a:gd name="T9" fmla="*/ 93 h 134"/>
                <a:gd name="T10" fmla="*/ 0 w 134"/>
                <a:gd name="T11" fmla="*/ 134 h 134"/>
              </a:gdLst>
              <a:ahLst/>
              <a:cxnLst>
                <a:cxn ang="0">
                  <a:pos x="T0" y="T1"/>
                </a:cxn>
                <a:cxn ang="0">
                  <a:pos x="T2" y="T3"/>
                </a:cxn>
                <a:cxn ang="0">
                  <a:pos x="T4" y="T5"/>
                </a:cxn>
                <a:cxn ang="0">
                  <a:pos x="T6" y="T7"/>
                </a:cxn>
                <a:cxn ang="0">
                  <a:pos x="T8" y="T9"/>
                </a:cxn>
                <a:cxn ang="0">
                  <a:pos x="T10" y="T11"/>
                </a:cxn>
              </a:cxnLst>
              <a:rect l="0" t="0" r="r" b="b"/>
              <a:pathLst>
                <a:path w="134" h="134">
                  <a:moveTo>
                    <a:pt x="134" y="0"/>
                  </a:moveTo>
                  <a:lnTo>
                    <a:pt x="92" y="7"/>
                  </a:lnTo>
                  <a:lnTo>
                    <a:pt x="56" y="26"/>
                  </a:lnTo>
                  <a:lnTo>
                    <a:pt x="26" y="56"/>
                  </a:lnTo>
                  <a:lnTo>
                    <a:pt x="7" y="93"/>
                  </a:lnTo>
                  <a:lnTo>
                    <a:pt x="0" y="134"/>
                  </a:lnTo>
                </a:path>
              </a:pathLst>
            </a:custGeom>
            <a:noFill/>
            <a:ln w="0">
              <a:solidFill>
                <a:srgbClr val="000000"/>
              </a:solidFill>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07" name="Line 24"/>
            <p:cNvSpPr>
              <a:spLocks noChangeShapeType="1"/>
            </p:cNvSpPr>
            <p:nvPr/>
          </p:nvSpPr>
          <p:spPr bwMode="auto">
            <a:xfrm>
              <a:off x="146" y="553"/>
              <a:ext cx="329" cy="1"/>
            </a:xfrm>
            <a:prstGeom prst="line">
              <a:avLst/>
            </a:prstGeom>
            <a:noFill/>
            <a:ln w="0">
              <a:solidFill>
                <a:srgbClr val="000000"/>
              </a:solidFill>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108" name="Freeform 23"/>
            <p:cNvSpPr/>
            <p:nvPr/>
          </p:nvSpPr>
          <p:spPr bwMode="auto">
            <a:xfrm>
              <a:off x="475" y="553"/>
              <a:ext cx="33" cy="33"/>
            </a:xfrm>
            <a:custGeom>
              <a:avLst/>
              <a:gdLst>
                <a:gd name="T0" fmla="*/ 133 w 133"/>
                <a:gd name="T1" fmla="*/ 134 h 134"/>
                <a:gd name="T2" fmla="*/ 127 w 133"/>
                <a:gd name="T3" fmla="*/ 93 h 134"/>
                <a:gd name="T4" fmla="*/ 108 w 133"/>
                <a:gd name="T5" fmla="*/ 56 h 134"/>
                <a:gd name="T6" fmla="*/ 78 w 133"/>
                <a:gd name="T7" fmla="*/ 26 h 134"/>
                <a:gd name="T8" fmla="*/ 41 w 133"/>
                <a:gd name="T9" fmla="*/ 7 h 134"/>
                <a:gd name="T10" fmla="*/ 0 w 133"/>
                <a:gd name="T11" fmla="*/ 0 h 134"/>
              </a:gdLst>
              <a:ahLst/>
              <a:cxnLst>
                <a:cxn ang="0">
                  <a:pos x="T0" y="T1"/>
                </a:cxn>
                <a:cxn ang="0">
                  <a:pos x="T2" y="T3"/>
                </a:cxn>
                <a:cxn ang="0">
                  <a:pos x="T4" y="T5"/>
                </a:cxn>
                <a:cxn ang="0">
                  <a:pos x="T6" y="T7"/>
                </a:cxn>
                <a:cxn ang="0">
                  <a:pos x="T8" y="T9"/>
                </a:cxn>
                <a:cxn ang="0">
                  <a:pos x="T10" y="T11"/>
                </a:cxn>
              </a:cxnLst>
              <a:rect l="0" t="0" r="r" b="b"/>
              <a:pathLst>
                <a:path w="133" h="134">
                  <a:moveTo>
                    <a:pt x="133" y="134"/>
                  </a:moveTo>
                  <a:lnTo>
                    <a:pt x="127" y="93"/>
                  </a:lnTo>
                  <a:lnTo>
                    <a:pt x="108" y="56"/>
                  </a:lnTo>
                  <a:lnTo>
                    <a:pt x="78" y="26"/>
                  </a:lnTo>
                  <a:lnTo>
                    <a:pt x="41" y="7"/>
                  </a:lnTo>
                  <a:lnTo>
                    <a:pt x="0" y="0"/>
                  </a:lnTo>
                </a:path>
              </a:pathLst>
            </a:custGeom>
            <a:noFill/>
            <a:ln w="0">
              <a:solidFill>
                <a:srgbClr val="000000"/>
              </a:solidFill>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09" name="Line 22"/>
            <p:cNvSpPr>
              <a:spLocks noChangeShapeType="1"/>
            </p:cNvSpPr>
            <p:nvPr/>
          </p:nvSpPr>
          <p:spPr bwMode="auto">
            <a:xfrm>
              <a:off x="508" y="586"/>
              <a:ext cx="1" cy="129"/>
            </a:xfrm>
            <a:prstGeom prst="line">
              <a:avLst/>
            </a:prstGeom>
            <a:noFill/>
            <a:ln w="0">
              <a:solidFill>
                <a:srgbClr val="000000"/>
              </a:solidFill>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110" name="Freeform 21"/>
            <p:cNvSpPr/>
            <p:nvPr/>
          </p:nvSpPr>
          <p:spPr bwMode="auto">
            <a:xfrm>
              <a:off x="475" y="715"/>
              <a:ext cx="33" cy="34"/>
            </a:xfrm>
            <a:custGeom>
              <a:avLst/>
              <a:gdLst>
                <a:gd name="T0" fmla="*/ 0 w 133"/>
                <a:gd name="T1" fmla="*/ 133 h 133"/>
                <a:gd name="T2" fmla="*/ 41 w 133"/>
                <a:gd name="T3" fmla="*/ 127 h 133"/>
                <a:gd name="T4" fmla="*/ 78 w 133"/>
                <a:gd name="T5" fmla="*/ 107 h 133"/>
                <a:gd name="T6" fmla="*/ 108 w 133"/>
                <a:gd name="T7" fmla="*/ 79 h 133"/>
                <a:gd name="T8" fmla="*/ 127 w 133"/>
                <a:gd name="T9" fmla="*/ 41 h 133"/>
                <a:gd name="T10" fmla="*/ 133 w 133"/>
                <a:gd name="T11" fmla="*/ 0 h 133"/>
              </a:gdLst>
              <a:ahLst/>
              <a:cxnLst>
                <a:cxn ang="0">
                  <a:pos x="T0" y="T1"/>
                </a:cxn>
                <a:cxn ang="0">
                  <a:pos x="T2" y="T3"/>
                </a:cxn>
                <a:cxn ang="0">
                  <a:pos x="T4" y="T5"/>
                </a:cxn>
                <a:cxn ang="0">
                  <a:pos x="T6" y="T7"/>
                </a:cxn>
                <a:cxn ang="0">
                  <a:pos x="T8" y="T9"/>
                </a:cxn>
                <a:cxn ang="0">
                  <a:pos x="T10" y="T11"/>
                </a:cxn>
              </a:cxnLst>
              <a:rect l="0" t="0" r="r" b="b"/>
              <a:pathLst>
                <a:path w="133" h="133">
                  <a:moveTo>
                    <a:pt x="0" y="133"/>
                  </a:moveTo>
                  <a:lnTo>
                    <a:pt x="41" y="127"/>
                  </a:lnTo>
                  <a:lnTo>
                    <a:pt x="78" y="107"/>
                  </a:lnTo>
                  <a:lnTo>
                    <a:pt x="108" y="79"/>
                  </a:lnTo>
                  <a:lnTo>
                    <a:pt x="127" y="41"/>
                  </a:lnTo>
                  <a:lnTo>
                    <a:pt x="133" y="0"/>
                  </a:lnTo>
                </a:path>
              </a:pathLst>
            </a:custGeom>
            <a:noFill/>
            <a:ln w="0">
              <a:solidFill>
                <a:srgbClr val="000000"/>
              </a:solidFill>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11" name="Line 20"/>
            <p:cNvSpPr>
              <a:spLocks noChangeShapeType="1"/>
            </p:cNvSpPr>
            <p:nvPr/>
          </p:nvSpPr>
          <p:spPr bwMode="auto">
            <a:xfrm flipH="1">
              <a:off x="146" y="749"/>
              <a:ext cx="329" cy="1"/>
            </a:xfrm>
            <a:prstGeom prst="line">
              <a:avLst/>
            </a:prstGeom>
            <a:noFill/>
            <a:ln w="0">
              <a:solidFill>
                <a:srgbClr val="000000"/>
              </a:solidFill>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112" name="Freeform 19"/>
            <p:cNvSpPr/>
            <p:nvPr/>
          </p:nvSpPr>
          <p:spPr bwMode="auto">
            <a:xfrm>
              <a:off x="113" y="715"/>
              <a:ext cx="33" cy="34"/>
            </a:xfrm>
            <a:custGeom>
              <a:avLst/>
              <a:gdLst>
                <a:gd name="T0" fmla="*/ 0 w 134"/>
                <a:gd name="T1" fmla="*/ 0 h 133"/>
                <a:gd name="T2" fmla="*/ 7 w 134"/>
                <a:gd name="T3" fmla="*/ 41 h 133"/>
                <a:gd name="T4" fmla="*/ 26 w 134"/>
                <a:gd name="T5" fmla="*/ 79 h 133"/>
                <a:gd name="T6" fmla="*/ 56 w 134"/>
                <a:gd name="T7" fmla="*/ 107 h 133"/>
                <a:gd name="T8" fmla="*/ 92 w 134"/>
                <a:gd name="T9" fmla="*/ 127 h 133"/>
                <a:gd name="T10" fmla="*/ 134 w 134"/>
                <a:gd name="T11" fmla="*/ 133 h 133"/>
              </a:gdLst>
              <a:ahLst/>
              <a:cxnLst>
                <a:cxn ang="0">
                  <a:pos x="T0" y="T1"/>
                </a:cxn>
                <a:cxn ang="0">
                  <a:pos x="T2" y="T3"/>
                </a:cxn>
                <a:cxn ang="0">
                  <a:pos x="T4" y="T5"/>
                </a:cxn>
                <a:cxn ang="0">
                  <a:pos x="T6" y="T7"/>
                </a:cxn>
                <a:cxn ang="0">
                  <a:pos x="T8" y="T9"/>
                </a:cxn>
                <a:cxn ang="0">
                  <a:pos x="T10" y="T11"/>
                </a:cxn>
              </a:cxnLst>
              <a:rect l="0" t="0" r="r" b="b"/>
              <a:pathLst>
                <a:path w="134" h="133">
                  <a:moveTo>
                    <a:pt x="0" y="0"/>
                  </a:moveTo>
                  <a:lnTo>
                    <a:pt x="7" y="41"/>
                  </a:lnTo>
                  <a:lnTo>
                    <a:pt x="26" y="79"/>
                  </a:lnTo>
                  <a:lnTo>
                    <a:pt x="56" y="107"/>
                  </a:lnTo>
                  <a:lnTo>
                    <a:pt x="92" y="127"/>
                  </a:lnTo>
                  <a:lnTo>
                    <a:pt x="134" y="133"/>
                  </a:lnTo>
                </a:path>
              </a:pathLst>
            </a:custGeom>
            <a:noFill/>
            <a:ln w="0">
              <a:solidFill>
                <a:srgbClr val="000000"/>
              </a:solidFill>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13" name="Line 18"/>
            <p:cNvSpPr>
              <a:spLocks noChangeShapeType="1"/>
            </p:cNvSpPr>
            <p:nvPr/>
          </p:nvSpPr>
          <p:spPr bwMode="auto">
            <a:xfrm flipV="1">
              <a:off x="113" y="586"/>
              <a:ext cx="1" cy="129"/>
            </a:xfrm>
            <a:prstGeom prst="line">
              <a:avLst/>
            </a:prstGeom>
            <a:noFill/>
            <a:ln w="0">
              <a:solidFill>
                <a:srgbClr val="000000"/>
              </a:solidFill>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114" name="Freeform 17"/>
            <p:cNvSpPr/>
            <p:nvPr/>
          </p:nvSpPr>
          <p:spPr bwMode="auto">
            <a:xfrm>
              <a:off x="5746" y="608"/>
              <a:ext cx="4" cy="8"/>
            </a:xfrm>
            <a:custGeom>
              <a:avLst/>
              <a:gdLst>
                <a:gd name="T0" fmla="*/ 0 w 17"/>
                <a:gd name="T1" fmla="*/ 29 h 33"/>
                <a:gd name="T2" fmla="*/ 17 w 17"/>
                <a:gd name="T3" fmla="*/ 33 h 33"/>
                <a:gd name="T4" fmla="*/ 16 w 17"/>
                <a:gd name="T5" fmla="*/ 0 h 33"/>
                <a:gd name="T6" fmla="*/ 0 w 17"/>
                <a:gd name="T7" fmla="*/ 29 h 33"/>
              </a:gdLst>
              <a:ahLst/>
              <a:cxnLst>
                <a:cxn ang="0">
                  <a:pos x="T0" y="T1"/>
                </a:cxn>
                <a:cxn ang="0">
                  <a:pos x="T2" y="T3"/>
                </a:cxn>
                <a:cxn ang="0">
                  <a:pos x="T4" y="T5"/>
                </a:cxn>
                <a:cxn ang="0">
                  <a:pos x="T6" y="T7"/>
                </a:cxn>
              </a:cxnLst>
              <a:rect l="0" t="0" r="r" b="b"/>
              <a:pathLst>
                <a:path w="17" h="33">
                  <a:moveTo>
                    <a:pt x="0" y="29"/>
                  </a:moveTo>
                  <a:lnTo>
                    <a:pt x="17" y="33"/>
                  </a:lnTo>
                  <a:lnTo>
                    <a:pt x="16" y="0"/>
                  </a:lnTo>
                  <a:lnTo>
                    <a:pt x="0" y="29"/>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 name="Freeform 16"/>
            <p:cNvSpPr/>
            <p:nvPr/>
          </p:nvSpPr>
          <p:spPr bwMode="auto">
            <a:xfrm>
              <a:off x="5750" y="608"/>
              <a:ext cx="4" cy="8"/>
            </a:xfrm>
            <a:custGeom>
              <a:avLst/>
              <a:gdLst>
                <a:gd name="T0" fmla="*/ 1 w 17"/>
                <a:gd name="T1" fmla="*/ 33 h 33"/>
                <a:gd name="T2" fmla="*/ 17 w 17"/>
                <a:gd name="T3" fmla="*/ 28 h 33"/>
                <a:gd name="T4" fmla="*/ 0 w 17"/>
                <a:gd name="T5" fmla="*/ 0 h 33"/>
                <a:gd name="T6" fmla="*/ 1 w 17"/>
                <a:gd name="T7" fmla="*/ 33 h 33"/>
              </a:gdLst>
              <a:ahLst/>
              <a:cxnLst>
                <a:cxn ang="0">
                  <a:pos x="T0" y="T1"/>
                </a:cxn>
                <a:cxn ang="0">
                  <a:pos x="T2" y="T3"/>
                </a:cxn>
                <a:cxn ang="0">
                  <a:pos x="T4" y="T5"/>
                </a:cxn>
                <a:cxn ang="0">
                  <a:pos x="T6" y="T7"/>
                </a:cxn>
              </a:cxnLst>
              <a:rect l="0" t="0" r="r" b="b"/>
              <a:pathLst>
                <a:path w="17" h="33">
                  <a:moveTo>
                    <a:pt x="1" y="33"/>
                  </a:moveTo>
                  <a:lnTo>
                    <a:pt x="17" y="28"/>
                  </a:lnTo>
                  <a:lnTo>
                    <a:pt x="0" y="0"/>
                  </a:lnTo>
                  <a:lnTo>
                    <a:pt x="1" y="33"/>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 name="Freeform 15"/>
            <p:cNvSpPr/>
            <p:nvPr/>
          </p:nvSpPr>
          <p:spPr bwMode="auto">
            <a:xfrm>
              <a:off x="5750" y="608"/>
              <a:ext cx="7" cy="7"/>
            </a:xfrm>
            <a:custGeom>
              <a:avLst/>
              <a:gdLst>
                <a:gd name="T0" fmla="*/ 17 w 30"/>
                <a:gd name="T1" fmla="*/ 28 h 28"/>
                <a:gd name="T2" fmla="*/ 30 w 30"/>
                <a:gd name="T3" fmla="*/ 16 h 28"/>
                <a:gd name="T4" fmla="*/ 0 w 30"/>
                <a:gd name="T5" fmla="*/ 0 h 28"/>
                <a:gd name="T6" fmla="*/ 17 w 30"/>
                <a:gd name="T7" fmla="*/ 28 h 28"/>
              </a:gdLst>
              <a:ahLst/>
              <a:cxnLst>
                <a:cxn ang="0">
                  <a:pos x="T0" y="T1"/>
                </a:cxn>
                <a:cxn ang="0">
                  <a:pos x="T2" y="T3"/>
                </a:cxn>
                <a:cxn ang="0">
                  <a:pos x="T4" y="T5"/>
                </a:cxn>
                <a:cxn ang="0">
                  <a:pos x="T6" y="T7"/>
                </a:cxn>
              </a:cxnLst>
              <a:rect l="0" t="0" r="r" b="b"/>
              <a:pathLst>
                <a:path w="30" h="28">
                  <a:moveTo>
                    <a:pt x="17" y="28"/>
                  </a:moveTo>
                  <a:lnTo>
                    <a:pt x="30" y="16"/>
                  </a:lnTo>
                  <a:lnTo>
                    <a:pt x="0" y="0"/>
                  </a:lnTo>
                  <a:lnTo>
                    <a:pt x="17" y="28"/>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 name="Freeform 14"/>
            <p:cNvSpPr/>
            <p:nvPr/>
          </p:nvSpPr>
          <p:spPr bwMode="auto">
            <a:xfrm>
              <a:off x="5750" y="608"/>
              <a:ext cx="8" cy="4"/>
            </a:xfrm>
            <a:custGeom>
              <a:avLst/>
              <a:gdLst>
                <a:gd name="T0" fmla="*/ 30 w 34"/>
                <a:gd name="T1" fmla="*/ 17 h 17"/>
                <a:gd name="T2" fmla="*/ 34 w 34"/>
                <a:gd name="T3" fmla="*/ 0 h 17"/>
                <a:gd name="T4" fmla="*/ 0 w 34"/>
                <a:gd name="T5" fmla="*/ 1 h 17"/>
                <a:gd name="T6" fmla="*/ 30 w 34"/>
                <a:gd name="T7" fmla="*/ 17 h 17"/>
              </a:gdLst>
              <a:ahLst/>
              <a:cxnLst>
                <a:cxn ang="0">
                  <a:pos x="T0" y="T1"/>
                </a:cxn>
                <a:cxn ang="0">
                  <a:pos x="T2" y="T3"/>
                </a:cxn>
                <a:cxn ang="0">
                  <a:pos x="T4" y="T5"/>
                </a:cxn>
                <a:cxn ang="0">
                  <a:pos x="T6" y="T7"/>
                </a:cxn>
              </a:cxnLst>
              <a:rect l="0" t="0" r="r" b="b"/>
              <a:pathLst>
                <a:path w="34" h="17">
                  <a:moveTo>
                    <a:pt x="30" y="17"/>
                  </a:moveTo>
                  <a:lnTo>
                    <a:pt x="34" y="0"/>
                  </a:lnTo>
                  <a:lnTo>
                    <a:pt x="0" y="1"/>
                  </a:lnTo>
                  <a:lnTo>
                    <a:pt x="30" y="17"/>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 name="Freeform 13"/>
            <p:cNvSpPr/>
            <p:nvPr/>
          </p:nvSpPr>
          <p:spPr bwMode="auto">
            <a:xfrm>
              <a:off x="5750" y="604"/>
              <a:ext cx="8" cy="4"/>
            </a:xfrm>
            <a:custGeom>
              <a:avLst/>
              <a:gdLst>
                <a:gd name="T0" fmla="*/ 34 w 34"/>
                <a:gd name="T1" fmla="*/ 17 h 18"/>
                <a:gd name="T2" fmla="*/ 29 w 34"/>
                <a:gd name="T3" fmla="*/ 0 h 18"/>
                <a:gd name="T4" fmla="*/ 0 w 34"/>
                <a:gd name="T5" fmla="*/ 18 h 18"/>
                <a:gd name="T6" fmla="*/ 34 w 34"/>
                <a:gd name="T7" fmla="*/ 17 h 18"/>
              </a:gdLst>
              <a:ahLst/>
              <a:cxnLst>
                <a:cxn ang="0">
                  <a:pos x="T0" y="T1"/>
                </a:cxn>
                <a:cxn ang="0">
                  <a:pos x="T2" y="T3"/>
                </a:cxn>
                <a:cxn ang="0">
                  <a:pos x="T4" y="T5"/>
                </a:cxn>
                <a:cxn ang="0">
                  <a:pos x="T6" y="T7"/>
                </a:cxn>
              </a:cxnLst>
              <a:rect l="0" t="0" r="r" b="b"/>
              <a:pathLst>
                <a:path w="34" h="18">
                  <a:moveTo>
                    <a:pt x="34" y="17"/>
                  </a:moveTo>
                  <a:lnTo>
                    <a:pt x="29" y="0"/>
                  </a:lnTo>
                  <a:lnTo>
                    <a:pt x="0" y="18"/>
                  </a:lnTo>
                  <a:lnTo>
                    <a:pt x="34" y="17"/>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9" name="Freeform 12"/>
            <p:cNvSpPr/>
            <p:nvPr/>
          </p:nvSpPr>
          <p:spPr bwMode="auto">
            <a:xfrm>
              <a:off x="5750" y="600"/>
              <a:ext cx="7" cy="8"/>
            </a:xfrm>
            <a:custGeom>
              <a:avLst/>
              <a:gdLst>
                <a:gd name="T0" fmla="*/ 29 w 29"/>
                <a:gd name="T1" fmla="*/ 12 h 30"/>
                <a:gd name="T2" fmla="*/ 15 w 29"/>
                <a:gd name="T3" fmla="*/ 0 h 30"/>
                <a:gd name="T4" fmla="*/ 0 w 29"/>
                <a:gd name="T5" fmla="*/ 30 h 30"/>
                <a:gd name="T6" fmla="*/ 29 w 29"/>
                <a:gd name="T7" fmla="*/ 12 h 30"/>
              </a:gdLst>
              <a:ahLst/>
              <a:cxnLst>
                <a:cxn ang="0">
                  <a:pos x="T0" y="T1"/>
                </a:cxn>
                <a:cxn ang="0">
                  <a:pos x="T2" y="T3"/>
                </a:cxn>
                <a:cxn ang="0">
                  <a:pos x="T4" y="T5"/>
                </a:cxn>
                <a:cxn ang="0">
                  <a:pos x="T6" y="T7"/>
                </a:cxn>
              </a:cxnLst>
              <a:rect l="0" t="0" r="r" b="b"/>
              <a:pathLst>
                <a:path w="29" h="30">
                  <a:moveTo>
                    <a:pt x="29" y="12"/>
                  </a:moveTo>
                  <a:lnTo>
                    <a:pt x="15" y="0"/>
                  </a:lnTo>
                  <a:lnTo>
                    <a:pt x="0" y="30"/>
                  </a:lnTo>
                  <a:lnTo>
                    <a:pt x="29" y="12"/>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0" name="Freeform 11"/>
            <p:cNvSpPr/>
            <p:nvPr/>
          </p:nvSpPr>
          <p:spPr bwMode="auto">
            <a:xfrm>
              <a:off x="5750" y="600"/>
              <a:ext cx="4" cy="8"/>
            </a:xfrm>
            <a:custGeom>
              <a:avLst/>
              <a:gdLst>
                <a:gd name="T0" fmla="*/ 16 w 16"/>
                <a:gd name="T1" fmla="*/ 3 h 33"/>
                <a:gd name="T2" fmla="*/ 0 w 16"/>
                <a:gd name="T3" fmla="*/ 0 h 33"/>
                <a:gd name="T4" fmla="*/ 1 w 16"/>
                <a:gd name="T5" fmla="*/ 33 h 33"/>
                <a:gd name="T6" fmla="*/ 16 w 16"/>
                <a:gd name="T7" fmla="*/ 3 h 33"/>
              </a:gdLst>
              <a:ahLst/>
              <a:cxnLst>
                <a:cxn ang="0">
                  <a:pos x="T0" y="T1"/>
                </a:cxn>
                <a:cxn ang="0">
                  <a:pos x="T2" y="T3"/>
                </a:cxn>
                <a:cxn ang="0">
                  <a:pos x="T4" y="T5"/>
                </a:cxn>
                <a:cxn ang="0">
                  <a:pos x="T6" y="T7"/>
                </a:cxn>
              </a:cxnLst>
              <a:rect l="0" t="0" r="r" b="b"/>
              <a:pathLst>
                <a:path w="16" h="33">
                  <a:moveTo>
                    <a:pt x="16" y="3"/>
                  </a:moveTo>
                  <a:lnTo>
                    <a:pt x="0" y="0"/>
                  </a:lnTo>
                  <a:lnTo>
                    <a:pt x="1" y="33"/>
                  </a:lnTo>
                  <a:lnTo>
                    <a:pt x="16" y="3"/>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1" name="Freeform 10"/>
            <p:cNvSpPr/>
            <p:nvPr/>
          </p:nvSpPr>
          <p:spPr bwMode="auto">
            <a:xfrm>
              <a:off x="5746" y="600"/>
              <a:ext cx="4" cy="8"/>
            </a:xfrm>
            <a:custGeom>
              <a:avLst/>
              <a:gdLst>
                <a:gd name="T0" fmla="*/ 16 w 17"/>
                <a:gd name="T1" fmla="*/ 0 h 33"/>
                <a:gd name="T2" fmla="*/ 0 w 17"/>
                <a:gd name="T3" fmla="*/ 4 h 33"/>
                <a:gd name="T4" fmla="*/ 17 w 17"/>
                <a:gd name="T5" fmla="*/ 33 h 33"/>
                <a:gd name="T6" fmla="*/ 16 w 17"/>
                <a:gd name="T7" fmla="*/ 0 h 33"/>
              </a:gdLst>
              <a:ahLst/>
              <a:cxnLst>
                <a:cxn ang="0">
                  <a:pos x="T0" y="T1"/>
                </a:cxn>
                <a:cxn ang="0">
                  <a:pos x="T2" y="T3"/>
                </a:cxn>
                <a:cxn ang="0">
                  <a:pos x="T4" y="T5"/>
                </a:cxn>
                <a:cxn ang="0">
                  <a:pos x="T6" y="T7"/>
                </a:cxn>
              </a:cxnLst>
              <a:rect l="0" t="0" r="r" b="b"/>
              <a:pathLst>
                <a:path w="17" h="33">
                  <a:moveTo>
                    <a:pt x="16" y="0"/>
                  </a:moveTo>
                  <a:lnTo>
                    <a:pt x="0" y="4"/>
                  </a:lnTo>
                  <a:lnTo>
                    <a:pt x="17" y="33"/>
                  </a:lnTo>
                  <a:lnTo>
                    <a:pt x="16"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2" name="Freeform 9"/>
            <p:cNvSpPr/>
            <p:nvPr/>
          </p:nvSpPr>
          <p:spPr bwMode="auto">
            <a:xfrm>
              <a:off x="5743" y="601"/>
              <a:ext cx="7" cy="7"/>
            </a:xfrm>
            <a:custGeom>
              <a:avLst/>
              <a:gdLst>
                <a:gd name="T0" fmla="*/ 13 w 30"/>
                <a:gd name="T1" fmla="*/ 0 h 29"/>
                <a:gd name="T2" fmla="*/ 0 w 30"/>
                <a:gd name="T3" fmla="*/ 13 h 29"/>
                <a:gd name="T4" fmla="*/ 30 w 30"/>
                <a:gd name="T5" fmla="*/ 29 h 29"/>
                <a:gd name="T6" fmla="*/ 13 w 30"/>
                <a:gd name="T7" fmla="*/ 0 h 29"/>
              </a:gdLst>
              <a:ahLst/>
              <a:cxnLst>
                <a:cxn ang="0">
                  <a:pos x="T0" y="T1"/>
                </a:cxn>
                <a:cxn ang="0">
                  <a:pos x="T2" y="T3"/>
                </a:cxn>
                <a:cxn ang="0">
                  <a:pos x="T4" y="T5"/>
                </a:cxn>
                <a:cxn ang="0">
                  <a:pos x="T6" y="T7"/>
                </a:cxn>
              </a:cxnLst>
              <a:rect l="0" t="0" r="r" b="b"/>
              <a:pathLst>
                <a:path w="30" h="29">
                  <a:moveTo>
                    <a:pt x="13" y="0"/>
                  </a:moveTo>
                  <a:lnTo>
                    <a:pt x="0" y="13"/>
                  </a:lnTo>
                  <a:lnTo>
                    <a:pt x="30" y="29"/>
                  </a:lnTo>
                  <a:lnTo>
                    <a:pt x="13"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3" name="Freeform 8"/>
            <p:cNvSpPr/>
            <p:nvPr/>
          </p:nvSpPr>
          <p:spPr bwMode="auto">
            <a:xfrm>
              <a:off x="5742" y="604"/>
              <a:ext cx="8" cy="4"/>
            </a:xfrm>
            <a:custGeom>
              <a:avLst/>
              <a:gdLst>
                <a:gd name="T0" fmla="*/ 4 w 34"/>
                <a:gd name="T1" fmla="*/ 0 h 17"/>
                <a:gd name="T2" fmla="*/ 0 w 34"/>
                <a:gd name="T3" fmla="*/ 17 h 17"/>
                <a:gd name="T4" fmla="*/ 34 w 34"/>
                <a:gd name="T5" fmla="*/ 16 h 17"/>
                <a:gd name="T6" fmla="*/ 4 w 34"/>
                <a:gd name="T7" fmla="*/ 0 h 17"/>
              </a:gdLst>
              <a:ahLst/>
              <a:cxnLst>
                <a:cxn ang="0">
                  <a:pos x="T0" y="T1"/>
                </a:cxn>
                <a:cxn ang="0">
                  <a:pos x="T2" y="T3"/>
                </a:cxn>
                <a:cxn ang="0">
                  <a:pos x="T4" y="T5"/>
                </a:cxn>
                <a:cxn ang="0">
                  <a:pos x="T6" y="T7"/>
                </a:cxn>
              </a:cxnLst>
              <a:rect l="0" t="0" r="r" b="b"/>
              <a:pathLst>
                <a:path w="34" h="17">
                  <a:moveTo>
                    <a:pt x="4" y="0"/>
                  </a:moveTo>
                  <a:lnTo>
                    <a:pt x="0" y="17"/>
                  </a:lnTo>
                  <a:lnTo>
                    <a:pt x="34" y="16"/>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4" name="Freeform 7"/>
            <p:cNvSpPr/>
            <p:nvPr/>
          </p:nvSpPr>
          <p:spPr bwMode="auto">
            <a:xfrm>
              <a:off x="5742" y="608"/>
              <a:ext cx="8" cy="4"/>
            </a:xfrm>
            <a:custGeom>
              <a:avLst/>
              <a:gdLst>
                <a:gd name="T0" fmla="*/ 0 w 34"/>
                <a:gd name="T1" fmla="*/ 1 h 17"/>
                <a:gd name="T2" fmla="*/ 5 w 34"/>
                <a:gd name="T3" fmla="*/ 17 h 17"/>
                <a:gd name="T4" fmla="*/ 34 w 34"/>
                <a:gd name="T5" fmla="*/ 0 h 17"/>
                <a:gd name="T6" fmla="*/ 0 w 34"/>
                <a:gd name="T7" fmla="*/ 1 h 17"/>
              </a:gdLst>
              <a:ahLst/>
              <a:cxnLst>
                <a:cxn ang="0">
                  <a:pos x="T0" y="T1"/>
                </a:cxn>
                <a:cxn ang="0">
                  <a:pos x="T2" y="T3"/>
                </a:cxn>
                <a:cxn ang="0">
                  <a:pos x="T4" y="T5"/>
                </a:cxn>
                <a:cxn ang="0">
                  <a:pos x="T6" y="T7"/>
                </a:cxn>
              </a:cxnLst>
              <a:rect l="0" t="0" r="r" b="b"/>
              <a:pathLst>
                <a:path w="34" h="17">
                  <a:moveTo>
                    <a:pt x="0" y="1"/>
                  </a:moveTo>
                  <a:lnTo>
                    <a:pt x="5" y="17"/>
                  </a:lnTo>
                  <a:lnTo>
                    <a:pt x="34" y="0"/>
                  </a:lnTo>
                  <a:lnTo>
                    <a:pt x="0" y="1"/>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5" name="Freeform 6"/>
            <p:cNvSpPr/>
            <p:nvPr/>
          </p:nvSpPr>
          <p:spPr bwMode="auto">
            <a:xfrm>
              <a:off x="5743" y="608"/>
              <a:ext cx="7" cy="7"/>
            </a:xfrm>
            <a:custGeom>
              <a:avLst/>
              <a:gdLst>
                <a:gd name="T0" fmla="*/ 0 w 29"/>
                <a:gd name="T1" fmla="*/ 17 h 29"/>
                <a:gd name="T2" fmla="*/ 13 w 29"/>
                <a:gd name="T3" fmla="*/ 29 h 29"/>
                <a:gd name="T4" fmla="*/ 29 w 29"/>
                <a:gd name="T5" fmla="*/ 0 h 29"/>
                <a:gd name="T6" fmla="*/ 0 w 29"/>
                <a:gd name="T7" fmla="*/ 17 h 29"/>
              </a:gdLst>
              <a:ahLst/>
              <a:cxnLst>
                <a:cxn ang="0">
                  <a:pos x="T0" y="T1"/>
                </a:cxn>
                <a:cxn ang="0">
                  <a:pos x="T2" y="T3"/>
                </a:cxn>
                <a:cxn ang="0">
                  <a:pos x="T4" y="T5"/>
                </a:cxn>
                <a:cxn ang="0">
                  <a:pos x="T6" y="T7"/>
                </a:cxn>
              </a:cxnLst>
              <a:rect l="0" t="0" r="r" b="b"/>
              <a:pathLst>
                <a:path w="29" h="29">
                  <a:moveTo>
                    <a:pt x="0" y="17"/>
                  </a:moveTo>
                  <a:lnTo>
                    <a:pt x="13" y="29"/>
                  </a:lnTo>
                  <a:lnTo>
                    <a:pt x="29" y="0"/>
                  </a:lnTo>
                  <a:lnTo>
                    <a:pt x="0" y="17"/>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6" name="Line 5"/>
            <p:cNvSpPr>
              <a:spLocks noChangeShapeType="1"/>
            </p:cNvSpPr>
            <p:nvPr/>
          </p:nvSpPr>
          <p:spPr bwMode="auto">
            <a:xfrm flipV="1">
              <a:off x="5754" y="593"/>
              <a:ext cx="4" cy="7"/>
            </a:xfrm>
            <a:prstGeom prst="line">
              <a:avLst/>
            </a:prstGeom>
            <a:noFill/>
            <a:ln w="0">
              <a:solidFill>
                <a:srgbClr val="000000"/>
              </a:solidFill>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127" name="Rectangle 4"/>
            <p:cNvSpPr>
              <a:spLocks noChangeArrowheads="1"/>
            </p:cNvSpPr>
            <p:nvPr/>
          </p:nvSpPr>
          <p:spPr bwMode="auto">
            <a:xfrm>
              <a:off x="5920" y="50"/>
              <a:ext cx="1001"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254000" algn="l" defTabSz="914400" rtl="0" eaLnBrk="0" fontAlgn="base" latinLnBrk="0" hangingPunct="0">
                <a:lnSpc>
                  <a:spcPct val="100000"/>
                </a:lnSpc>
                <a:spcBef>
                  <a:spcPct val="0"/>
                </a:spcBef>
                <a:spcAft>
                  <a:spcPct val="0"/>
                </a:spcAft>
                <a:buClrTx/>
                <a:buSzTx/>
                <a:buFontTx/>
                <a:buNone/>
              </a:pPr>
              <a:r>
                <a:rPr kumimoji="0" lang="zh-CN" altLang="zh-CN" sz="10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跳线帽</a:t>
              </a:r>
              <a:endParaRPr kumimoji="0" lang="zh-CN" altLang="zh-CN" sz="1800" b="0" i="0" u="none" strike="noStrike" cap="none" normalizeH="0" baseline="0">
                <a:ln>
                  <a:noFill/>
                </a:ln>
                <a:solidFill>
                  <a:schemeClr val="tx1"/>
                </a:solidFill>
                <a:effectLst/>
                <a:latin typeface="Arial" panose="020B0604020202020204" pitchFamily="34" charset="0"/>
              </a:endParaRPr>
            </a:p>
          </p:txBody>
        </p:sp>
        <p:sp>
          <p:nvSpPr>
            <p:cNvPr id="128" name="Freeform 3"/>
            <p:cNvSpPr/>
            <p:nvPr/>
          </p:nvSpPr>
          <p:spPr bwMode="auto">
            <a:xfrm>
              <a:off x="5758" y="312"/>
              <a:ext cx="168" cy="281"/>
            </a:xfrm>
            <a:custGeom>
              <a:avLst/>
              <a:gdLst>
                <a:gd name="T0" fmla="*/ 0 w 672"/>
                <a:gd name="T1" fmla="*/ 1125 h 1125"/>
                <a:gd name="T2" fmla="*/ 605 w 672"/>
                <a:gd name="T3" fmla="*/ 0 h 1125"/>
                <a:gd name="T4" fmla="*/ 672 w 672"/>
                <a:gd name="T5" fmla="*/ 0 h 1125"/>
              </a:gdLst>
              <a:ahLst/>
              <a:cxnLst>
                <a:cxn ang="0">
                  <a:pos x="T0" y="T1"/>
                </a:cxn>
                <a:cxn ang="0">
                  <a:pos x="T2" y="T3"/>
                </a:cxn>
                <a:cxn ang="0">
                  <a:pos x="T4" y="T5"/>
                </a:cxn>
              </a:cxnLst>
              <a:rect l="0" t="0" r="r" b="b"/>
              <a:pathLst>
                <a:path w="672" h="1125">
                  <a:moveTo>
                    <a:pt x="0" y="1125"/>
                  </a:moveTo>
                  <a:lnTo>
                    <a:pt x="605" y="0"/>
                  </a:lnTo>
                  <a:lnTo>
                    <a:pt x="672" y="0"/>
                  </a:lnTo>
                </a:path>
              </a:pathLst>
            </a:custGeom>
            <a:noFill/>
            <a:ln w="0">
              <a:solidFill>
                <a:srgbClr val="000000"/>
              </a:solidFill>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29" name="Line 2"/>
            <p:cNvSpPr>
              <a:spLocks noChangeShapeType="1"/>
            </p:cNvSpPr>
            <p:nvPr/>
          </p:nvSpPr>
          <p:spPr bwMode="auto">
            <a:xfrm>
              <a:off x="5926" y="312"/>
              <a:ext cx="550" cy="1"/>
            </a:xfrm>
            <a:prstGeom prst="line">
              <a:avLst/>
            </a:prstGeom>
            <a:noFill/>
            <a:ln w="0">
              <a:solidFill>
                <a:srgbClr val="000000"/>
              </a:solidFill>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grpSp>
      <p:sp>
        <p:nvSpPr>
          <p:cNvPr id="330" name="矩形 329"/>
          <p:cNvSpPr/>
          <p:nvPr/>
        </p:nvSpPr>
        <p:spPr>
          <a:xfrm>
            <a:off x="4785451" y="5158688"/>
            <a:ext cx="2723823" cy="369332"/>
          </a:xfrm>
          <a:prstGeom prst="rect">
            <a:avLst/>
          </a:prstGeom>
        </p:spPr>
        <p:txBody>
          <a:bodyPr wrap="none">
            <a:spAutoFit/>
          </a:bodyPr>
          <a:lstStyle/>
          <a:p>
            <a:r>
              <a:rPr lang="zh-CN" altLang="en-US" dirty="0"/>
              <a:t>反吹间隔时间跳线位置图</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宋体" panose="02010600030101010101" pitchFamily="2" charset="-122"/>
                <a:ea typeface="宋体" panose="02010600030101010101" pitchFamily="2" charset="-122"/>
              </a:rPr>
              <a:t>一、概述</a:t>
            </a:r>
            <a:endParaRPr lang="zh-CN" altLang="en-US" dirty="0">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p:txBody>
          <a:bodyPr/>
          <a:lstStyle/>
          <a:p>
            <a:pPr indent="720090">
              <a:lnSpc>
                <a:spcPct val="100000"/>
              </a:lnSpc>
            </a:pPr>
            <a:r>
              <a:rPr lang="en-US" altLang="zh-CN" dirty="0">
                <a:latin typeface="宋体" panose="02010600030101010101" pitchFamily="2" charset="-122"/>
                <a:ea typeface="宋体" panose="02010600030101010101" pitchFamily="2" charset="-122"/>
              </a:rPr>
              <a:t>RBV-TPF</a:t>
            </a:r>
            <a:r>
              <a:rPr lang="zh-CN" altLang="zh-CN" dirty="0">
                <a:latin typeface="宋体" panose="02010600030101010101" pitchFamily="2" charset="-122"/>
                <a:ea typeface="宋体" panose="02010600030101010101" pitchFamily="2" charset="-122"/>
              </a:rPr>
              <a:t>温压流一体监测仪（以下简称温压流监测仪）由</a:t>
            </a:r>
            <a:r>
              <a:rPr lang="en-US" altLang="zh-CN" dirty="0">
                <a:latin typeface="宋体" panose="02010600030101010101" pitchFamily="2" charset="-122"/>
                <a:ea typeface="宋体" panose="02010600030101010101" pitchFamily="2" charset="-122"/>
              </a:rPr>
              <a:t>S</a:t>
            </a:r>
            <a:r>
              <a:rPr lang="zh-CN" altLang="zh-CN" dirty="0">
                <a:latin typeface="宋体" panose="02010600030101010101" pitchFamily="2" charset="-122"/>
                <a:ea typeface="宋体" panose="02010600030101010101" pitchFamily="2" charset="-122"/>
              </a:rPr>
              <a:t>型皮托管、热电阻、微压差</a:t>
            </a:r>
            <a:r>
              <a:rPr lang="en-US" altLang="zh-CN" dirty="0">
                <a:latin typeface="宋体" panose="02010600030101010101" pitchFamily="2" charset="-122"/>
                <a:ea typeface="宋体" panose="02010600030101010101" pitchFamily="2" charset="-122"/>
              </a:rPr>
              <a:t>/</a:t>
            </a:r>
            <a:r>
              <a:rPr lang="zh-CN" altLang="zh-CN" dirty="0">
                <a:latin typeface="宋体" panose="02010600030101010101" pitchFamily="2" charset="-122"/>
                <a:ea typeface="宋体" panose="02010600030101010101" pitchFamily="2" charset="-122"/>
              </a:rPr>
              <a:t>绝压传感器组、反吹单元和信号控制处理器等组成，是专门针对烟气排放监测的高尘、高温、高湿和高腐蚀环境而开发的一体式流速、动压、静压、烟温监测仪，符合国家相关标准的要求，适用于烟气排放连续监测系统（</a:t>
            </a:r>
            <a:r>
              <a:rPr lang="en-US" altLang="zh-CN" dirty="0">
                <a:latin typeface="宋体" panose="02010600030101010101" pitchFamily="2" charset="-122"/>
                <a:ea typeface="宋体" panose="02010600030101010101" pitchFamily="2" charset="-122"/>
              </a:rPr>
              <a:t>CEMS</a:t>
            </a:r>
            <a:r>
              <a:rPr lang="zh-CN" altLang="zh-CN" dirty="0">
                <a:latin typeface="宋体" panose="02010600030101010101" pitchFamily="2" charset="-122"/>
                <a:ea typeface="宋体" panose="02010600030101010101" pitchFamily="2" charset="-122"/>
              </a:rPr>
              <a:t>）进行烟气流速、压力、温度的实时连续测量。</a:t>
            </a:r>
            <a:endParaRPr lang="zh-CN" altLang="zh-CN" dirty="0">
              <a:latin typeface="宋体" panose="02010600030101010101" pitchFamily="2" charset="-122"/>
              <a:ea typeface="宋体" panose="02010600030101010101" pitchFamily="2" charset="-122"/>
            </a:endParaRPr>
          </a:p>
          <a:p>
            <a:endParaRPr lang="zh-CN" altLang="en-US" dirty="0"/>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48123F07-A749-425C-9E09-8D00CDFBBF2F}" type="slidenum">
              <a:rPr lang="zh-CN" altLang="en-US" smtClean="0"/>
            </a:fld>
            <a:endParaRPr lang="zh-CN"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宋体" panose="02010600030101010101" pitchFamily="2" charset="-122"/>
                <a:ea typeface="宋体" panose="02010600030101010101" pitchFamily="2" charset="-122"/>
              </a:rPr>
              <a:t>七、烟气流速和动压自动和手动校零</a:t>
            </a:r>
            <a:endParaRPr lang="zh-CN" altLang="en-US" dirty="0">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a:xfrm>
            <a:off x="838200" y="1690688"/>
            <a:ext cx="10515600" cy="4486275"/>
          </a:xfrm>
        </p:spPr>
        <p:txBody>
          <a:bodyPr/>
          <a:lstStyle/>
          <a:p>
            <a:pPr indent="720090">
              <a:lnSpc>
                <a:spcPct val="100000"/>
              </a:lnSpc>
            </a:pPr>
            <a:r>
              <a:rPr lang="zh-CN" altLang="en-US" dirty="0">
                <a:latin typeface="宋体" panose="02010600030101010101" pitchFamily="2" charset="-122"/>
                <a:ea typeface="宋体" panose="02010600030101010101" pitchFamily="2" charset="-122"/>
              </a:rPr>
              <a:t>本机带有手动和自动校零功能。</a:t>
            </a:r>
            <a:endParaRPr lang="zh-CN" altLang="en-US" dirty="0">
              <a:latin typeface="宋体" panose="02010600030101010101" pitchFamily="2" charset="-122"/>
              <a:ea typeface="宋体" panose="02010600030101010101" pitchFamily="2" charset="-122"/>
            </a:endParaRPr>
          </a:p>
          <a:p>
            <a:pPr indent="720090">
              <a:lnSpc>
                <a:spcPct val="100000"/>
              </a:lnSpc>
            </a:pPr>
            <a:r>
              <a:rPr lang="zh-CN" altLang="en-US" dirty="0">
                <a:latin typeface="宋体" panose="02010600030101010101" pitchFamily="2" charset="-122"/>
                <a:ea typeface="宋体" panose="02010600030101010101" pitchFamily="2" charset="-122"/>
              </a:rPr>
              <a:t>自动校零的间隔时间同反吹设定的时间一致，按</a:t>
            </a:r>
            <a:r>
              <a:rPr lang="en-US" altLang="zh-CN" dirty="0">
                <a:latin typeface="宋体" panose="02010600030101010101" pitchFamily="2" charset="-122"/>
                <a:ea typeface="宋体" panose="02010600030101010101" pitchFamily="2" charset="-122"/>
              </a:rPr>
              <a:t>1</a:t>
            </a:r>
            <a:r>
              <a:rPr lang="zh-CN" altLang="en-US" dirty="0">
                <a:latin typeface="宋体" panose="02010600030101010101" pitchFamily="2" charset="-122"/>
                <a:ea typeface="宋体" panose="02010600030101010101" pitchFamily="2" charset="-122"/>
              </a:rPr>
              <a:t>、</a:t>
            </a:r>
            <a:r>
              <a:rPr lang="en-US" altLang="zh-CN" dirty="0">
                <a:latin typeface="宋体" panose="02010600030101010101" pitchFamily="2" charset="-122"/>
                <a:ea typeface="宋体" panose="02010600030101010101" pitchFamily="2" charset="-122"/>
              </a:rPr>
              <a:t>2</a:t>
            </a:r>
            <a:r>
              <a:rPr lang="zh-CN" altLang="en-US" dirty="0">
                <a:latin typeface="宋体" panose="02010600030101010101" pitchFamily="2" charset="-122"/>
                <a:ea typeface="宋体" panose="02010600030101010101" pitchFamily="2" charset="-122"/>
              </a:rPr>
              <a:t>、</a:t>
            </a:r>
            <a:r>
              <a:rPr lang="en-US" altLang="zh-CN" dirty="0">
                <a:latin typeface="宋体" panose="02010600030101010101" pitchFamily="2" charset="-122"/>
                <a:ea typeface="宋体" panose="02010600030101010101" pitchFamily="2" charset="-122"/>
              </a:rPr>
              <a:t>4</a:t>
            </a:r>
            <a:r>
              <a:rPr lang="zh-CN" altLang="en-US" dirty="0">
                <a:latin typeface="宋体" panose="02010600030101010101" pitchFamily="2" charset="-122"/>
                <a:ea typeface="宋体" panose="02010600030101010101" pitchFamily="2" charset="-122"/>
              </a:rPr>
              <a:t>小时和</a:t>
            </a:r>
            <a:r>
              <a:rPr lang="en-US" altLang="zh-CN" dirty="0">
                <a:latin typeface="宋体" panose="02010600030101010101" pitchFamily="2" charset="-122"/>
                <a:ea typeface="宋体" panose="02010600030101010101" pitchFamily="2" charset="-122"/>
              </a:rPr>
              <a:t>10</a:t>
            </a:r>
            <a:r>
              <a:rPr lang="zh-CN" altLang="en-US" dirty="0">
                <a:latin typeface="宋体" panose="02010600030101010101" pitchFamily="2" charset="-122"/>
                <a:ea typeface="宋体" panose="02010600030101010101" pitchFamily="2" charset="-122"/>
              </a:rPr>
              <a:t>分钟的间隔进行反吹和校零。如设置为不反吹，则每隔</a:t>
            </a:r>
            <a:r>
              <a:rPr lang="en-US" altLang="zh-CN" dirty="0">
                <a:latin typeface="宋体" panose="02010600030101010101" pitchFamily="2" charset="-122"/>
                <a:ea typeface="宋体" panose="02010600030101010101" pitchFamily="2" charset="-122"/>
              </a:rPr>
              <a:t>1</a:t>
            </a:r>
            <a:r>
              <a:rPr lang="zh-CN" altLang="en-US" dirty="0">
                <a:latin typeface="宋体" panose="02010600030101010101" pitchFamily="2" charset="-122"/>
                <a:ea typeface="宋体" panose="02010600030101010101" pitchFamily="2" charset="-122"/>
              </a:rPr>
              <a:t>小时自动校零。</a:t>
            </a:r>
            <a:endParaRPr lang="zh-CN" altLang="en-US" dirty="0">
              <a:latin typeface="宋体" panose="02010600030101010101" pitchFamily="2" charset="-122"/>
              <a:ea typeface="宋体" panose="02010600030101010101" pitchFamily="2" charset="-122"/>
            </a:endParaRPr>
          </a:p>
          <a:p>
            <a:pPr indent="720090">
              <a:lnSpc>
                <a:spcPct val="100000"/>
              </a:lnSpc>
            </a:pPr>
            <a:r>
              <a:rPr lang="zh-CN" altLang="en-US" dirty="0">
                <a:latin typeface="宋体" panose="02010600030101010101" pitchFamily="2" charset="-122"/>
                <a:ea typeface="宋体" panose="02010600030101010101" pitchFamily="2" charset="-122"/>
              </a:rPr>
              <a:t>如需要手动校零，只需把跳线帽拔下即开始校零，超过</a:t>
            </a:r>
            <a:r>
              <a:rPr lang="en-US" altLang="zh-CN" dirty="0">
                <a:latin typeface="宋体" panose="02010600030101010101" pitchFamily="2" charset="-122"/>
                <a:ea typeface="宋体" panose="02010600030101010101" pitchFamily="2" charset="-122"/>
              </a:rPr>
              <a:t>5</a:t>
            </a:r>
            <a:r>
              <a:rPr lang="zh-CN" altLang="en-US" dirty="0">
                <a:latin typeface="宋体" panose="02010600030101010101" pitchFamily="2" charset="-122"/>
                <a:ea typeface="宋体" panose="02010600030101010101" pitchFamily="2" charset="-122"/>
              </a:rPr>
              <a:t>秒后再重新插上，开始反吹和校零，两路反吹电磁阀和校零电磁阀依次动作，整个持续时间约</a:t>
            </a:r>
            <a:r>
              <a:rPr lang="en-US" altLang="zh-CN" dirty="0">
                <a:latin typeface="宋体" panose="02010600030101010101" pitchFamily="2" charset="-122"/>
                <a:ea typeface="宋体" panose="02010600030101010101" pitchFamily="2" charset="-122"/>
              </a:rPr>
              <a:t>10</a:t>
            </a:r>
            <a:r>
              <a:rPr lang="zh-CN" altLang="en-US" dirty="0">
                <a:latin typeface="宋体" panose="02010600030101010101" pitchFamily="2" charset="-122"/>
                <a:ea typeface="宋体" panose="02010600030101010101" pitchFamily="2" charset="-122"/>
              </a:rPr>
              <a:t>秒钟，期间输出信号为采样保持数据。</a:t>
            </a:r>
            <a:endParaRPr lang="zh-CN" altLang="en-US" dirty="0">
              <a:latin typeface="宋体" panose="02010600030101010101" pitchFamily="2" charset="-122"/>
              <a:ea typeface="宋体" panose="02010600030101010101" pitchFamily="2" charset="-122"/>
            </a:endParaRPr>
          </a:p>
          <a:p>
            <a:pPr indent="720090">
              <a:lnSpc>
                <a:spcPct val="100000"/>
              </a:lnSpc>
            </a:pPr>
            <a:r>
              <a:rPr lang="zh-CN" altLang="en-US" dirty="0">
                <a:latin typeface="宋体" panose="02010600030101010101" pitchFamily="2" charset="-122"/>
                <a:ea typeface="宋体" panose="02010600030101010101" pitchFamily="2" charset="-122"/>
              </a:rPr>
              <a:t>另重新给仪器上电也可实现手动校零的功能。</a:t>
            </a:r>
            <a:endParaRPr lang="zh-CN" altLang="en-US" dirty="0">
              <a:latin typeface="宋体" panose="02010600030101010101" pitchFamily="2" charset="-122"/>
              <a:ea typeface="宋体" panose="02010600030101010101" pitchFamily="2" charset="-122"/>
            </a:endParaRPr>
          </a:p>
          <a:p>
            <a:endParaRPr lang="zh-CN" altLang="en-US" dirty="0"/>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48123F07-A749-425C-9E09-8D00CDFBBF2F}" type="slidenum">
              <a:rPr lang="zh-CN" altLang="en-US" smtClean="0"/>
            </a:fld>
            <a:endParaRPr lang="zh-CN"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宋体" panose="02010600030101010101" pitchFamily="2" charset="-122"/>
                <a:ea typeface="宋体" panose="02010600030101010101" pitchFamily="2" charset="-122"/>
              </a:rPr>
              <a:t>八、检查维护</a:t>
            </a:r>
            <a:endParaRPr lang="zh-CN" altLang="en-US" dirty="0">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p:txBody>
          <a:bodyPr/>
          <a:lstStyle/>
          <a:p>
            <a:pPr>
              <a:lnSpc>
                <a:spcPct val="150000"/>
              </a:lnSpc>
            </a:pPr>
            <a:r>
              <a:rPr lang="zh-CN" altLang="en-US" dirty="0">
                <a:latin typeface="宋体" panose="02010600030101010101" pitchFamily="2" charset="-122"/>
                <a:ea typeface="宋体" panose="02010600030101010101" pitchFamily="2" charset="-122"/>
              </a:rPr>
              <a:t>维护周期</a:t>
            </a:r>
            <a:endParaRPr lang="zh-CN" altLang="en-US" dirty="0">
              <a:latin typeface="宋体" panose="02010600030101010101" pitchFamily="2" charset="-122"/>
              <a:ea typeface="宋体" panose="02010600030101010101" pitchFamily="2" charset="-122"/>
            </a:endParaRPr>
          </a:p>
          <a:p>
            <a:pPr indent="720090">
              <a:lnSpc>
                <a:spcPct val="150000"/>
              </a:lnSpc>
            </a:pPr>
            <a:r>
              <a:rPr lang="zh-CN" altLang="en-US" dirty="0">
                <a:latin typeface="宋体" panose="02010600030101010101" pitchFamily="2" charset="-122"/>
                <a:ea typeface="宋体" panose="02010600030101010101" pitchFamily="2" charset="-122"/>
              </a:rPr>
              <a:t>建议用户在系统安装后</a:t>
            </a:r>
            <a:r>
              <a:rPr lang="en-US" altLang="zh-CN" dirty="0">
                <a:latin typeface="宋体" panose="02010600030101010101" pitchFamily="2" charset="-122"/>
                <a:ea typeface="宋体" panose="02010600030101010101" pitchFamily="2" charset="-122"/>
              </a:rPr>
              <a:t>3</a:t>
            </a:r>
            <a:r>
              <a:rPr lang="zh-CN" altLang="en-US" dirty="0">
                <a:latin typeface="宋体" panose="02010600030101010101" pitchFamily="2" charset="-122"/>
                <a:ea typeface="宋体" panose="02010600030101010101" pitchFamily="2" charset="-122"/>
              </a:rPr>
              <a:t>天第一次检查仪器</a:t>
            </a:r>
            <a:r>
              <a:rPr lang="en-US" altLang="zh-CN" dirty="0">
                <a:latin typeface="宋体" panose="02010600030101010101" pitchFamily="2" charset="-122"/>
                <a:ea typeface="宋体" panose="02010600030101010101" pitchFamily="2" charset="-122"/>
              </a:rPr>
              <a:t>,</a:t>
            </a:r>
            <a:r>
              <a:rPr lang="zh-CN" altLang="en-US" dirty="0">
                <a:latin typeface="宋体" panose="02010600030101010101" pitchFamily="2" charset="-122"/>
                <a:ea typeface="宋体" panose="02010600030101010101" pitchFamily="2" charset="-122"/>
              </a:rPr>
              <a:t>而后</a:t>
            </a:r>
            <a:r>
              <a:rPr lang="en-US" altLang="zh-CN" dirty="0">
                <a:latin typeface="宋体" panose="02010600030101010101" pitchFamily="2" charset="-122"/>
                <a:ea typeface="宋体" panose="02010600030101010101" pitchFamily="2" charset="-122"/>
              </a:rPr>
              <a:t>7</a:t>
            </a:r>
            <a:r>
              <a:rPr lang="zh-CN" altLang="en-US" dirty="0">
                <a:latin typeface="宋体" panose="02010600030101010101" pitchFamily="2" charset="-122"/>
                <a:ea typeface="宋体" panose="02010600030101010101" pitchFamily="2" charset="-122"/>
              </a:rPr>
              <a:t>天再次检查</a:t>
            </a:r>
            <a:r>
              <a:rPr lang="en-US" altLang="zh-CN" dirty="0">
                <a:latin typeface="宋体" panose="02010600030101010101" pitchFamily="2" charset="-122"/>
                <a:ea typeface="宋体" panose="02010600030101010101" pitchFamily="2" charset="-122"/>
              </a:rPr>
              <a:t>,</a:t>
            </a:r>
            <a:r>
              <a:rPr lang="zh-CN" altLang="en-US" dirty="0">
                <a:latin typeface="宋体" panose="02010600030101010101" pitchFamily="2" charset="-122"/>
                <a:ea typeface="宋体" panose="02010600030101010101" pitchFamily="2" charset="-122"/>
              </a:rPr>
              <a:t>如无问题</a:t>
            </a:r>
            <a:r>
              <a:rPr lang="en-US" altLang="zh-CN" dirty="0">
                <a:latin typeface="宋体" panose="02010600030101010101" pitchFamily="2" charset="-122"/>
                <a:ea typeface="宋体" panose="02010600030101010101" pitchFamily="2" charset="-122"/>
              </a:rPr>
              <a:t>,</a:t>
            </a:r>
            <a:r>
              <a:rPr lang="zh-CN" altLang="en-US" dirty="0">
                <a:latin typeface="宋体" panose="02010600030101010101" pitchFamily="2" charset="-122"/>
                <a:ea typeface="宋体" panose="02010600030101010101" pitchFamily="2" charset="-122"/>
              </a:rPr>
              <a:t>则可以半个月为间隔检查。</a:t>
            </a:r>
            <a:endParaRPr lang="zh-CN" altLang="en-US" dirty="0">
              <a:latin typeface="宋体" panose="02010600030101010101" pitchFamily="2" charset="-122"/>
              <a:ea typeface="宋体" panose="02010600030101010101" pitchFamily="2" charset="-122"/>
            </a:endParaRPr>
          </a:p>
          <a:p>
            <a:endParaRPr lang="zh-CN" altLang="en-US" dirty="0"/>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48123F07-A749-425C-9E09-8D00CDFBBF2F}" type="slidenum">
              <a:rPr lang="zh-CN" altLang="en-US" smtClean="0"/>
            </a:fld>
            <a:endParaRPr lang="zh-CN"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1012054"/>
            <a:ext cx="10515600" cy="5164909"/>
          </a:xfrm>
        </p:spPr>
        <p:txBody>
          <a:bodyPr/>
          <a:lstStyle/>
          <a:p>
            <a:pPr>
              <a:lnSpc>
                <a:spcPct val="150000"/>
              </a:lnSpc>
            </a:pPr>
            <a:r>
              <a:rPr lang="zh-CN" altLang="en-US" dirty="0">
                <a:latin typeface="宋体" panose="02010600030101010101" pitchFamily="2" charset="-122"/>
                <a:ea typeface="宋体" panose="02010600030101010101" pitchFamily="2" charset="-122"/>
              </a:rPr>
              <a:t>维护内容</a:t>
            </a:r>
            <a:endParaRPr lang="zh-CN" altLang="en-US" dirty="0">
              <a:latin typeface="宋体" panose="02010600030101010101" pitchFamily="2" charset="-122"/>
              <a:ea typeface="宋体" panose="02010600030101010101" pitchFamily="2" charset="-122"/>
            </a:endParaRPr>
          </a:p>
          <a:p>
            <a:pPr>
              <a:lnSpc>
                <a:spcPct val="150000"/>
              </a:lnSpc>
            </a:pPr>
            <a:r>
              <a:rPr lang="en-US" altLang="zh-CN" dirty="0">
                <a:latin typeface="宋体" panose="02010600030101010101" pitchFamily="2" charset="-122"/>
                <a:ea typeface="宋体" panose="02010600030101010101" pitchFamily="2" charset="-122"/>
              </a:rPr>
              <a:t>A</a:t>
            </a:r>
            <a:r>
              <a:rPr lang="zh-CN" altLang="en-US" dirty="0">
                <a:latin typeface="宋体" panose="02010600030101010101" pitchFamily="2" charset="-122"/>
                <a:ea typeface="宋体" panose="02010600030101010101" pitchFamily="2" charset="-122"/>
              </a:rPr>
              <a:t>、	检查仪器的供电和反吹仪表气压力为</a:t>
            </a:r>
            <a:r>
              <a:rPr lang="en-US" altLang="zh-CN" dirty="0">
                <a:latin typeface="宋体" panose="02010600030101010101" pitchFamily="2" charset="-122"/>
                <a:ea typeface="宋体" panose="02010600030101010101" pitchFamily="2" charset="-122"/>
              </a:rPr>
              <a:t>0.3~0.6MPa</a:t>
            </a:r>
            <a:r>
              <a:rPr lang="zh-CN" altLang="en-US" dirty="0">
                <a:latin typeface="宋体" panose="02010600030101010101" pitchFamily="2" charset="-122"/>
                <a:ea typeface="宋体" panose="02010600030101010101" pitchFamily="2" charset="-122"/>
              </a:rPr>
              <a:t>（表压）。最大不得超过</a:t>
            </a:r>
            <a:r>
              <a:rPr lang="en-US" altLang="zh-CN" dirty="0">
                <a:latin typeface="宋体" panose="02010600030101010101" pitchFamily="2" charset="-122"/>
                <a:ea typeface="宋体" panose="02010600030101010101" pitchFamily="2" charset="-122"/>
              </a:rPr>
              <a:t>0.6MPa</a:t>
            </a:r>
            <a:r>
              <a:rPr lang="zh-CN" altLang="en-US" dirty="0">
                <a:latin typeface="宋体" panose="02010600030101010101" pitchFamily="2" charset="-122"/>
                <a:ea typeface="宋体" panose="02010600030101010101" pitchFamily="2" charset="-122"/>
              </a:rPr>
              <a:t>。</a:t>
            </a:r>
            <a:endParaRPr lang="zh-CN" altLang="en-US" dirty="0">
              <a:latin typeface="宋体" panose="02010600030101010101" pitchFamily="2" charset="-122"/>
              <a:ea typeface="宋体" panose="02010600030101010101" pitchFamily="2" charset="-122"/>
            </a:endParaRPr>
          </a:p>
          <a:p>
            <a:pPr>
              <a:lnSpc>
                <a:spcPct val="150000"/>
              </a:lnSpc>
            </a:pPr>
            <a:r>
              <a:rPr lang="en-US" altLang="zh-CN" dirty="0">
                <a:latin typeface="宋体" panose="02010600030101010101" pitchFamily="2" charset="-122"/>
                <a:ea typeface="宋体" panose="02010600030101010101" pitchFamily="2" charset="-122"/>
              </a:rPr>
              <a:t>B</a:t>
            </a:r>
            <a:r>
              <a:rPr lang="zh-CN" altLang="en-US" dirty="0">
                <a:latin typeface="宋体" panose="02010600030101010101" pitchFamily="2" charset="-122"/>
                <a:ea typeface="宋体" panose="02010600030101010101" pitchFamily="2" charset="-122"/>
              </a:rPr>
              <a:t>、	根据现场环境和机组运行工况简单判断通过烟气温度、压力、流速等是否在合理范围之内。遇到仪器故障可先参考下表查修，如还不能排除，请及时与我们联系。</a:t>
            </a:r>
            <a:endParaRPr lang="zh-CN" altLang="en-US" dirty="0">
              <a:latin typeface="宋体" panose="02010600030101010101" pitchFamily="2" charset="-122"/>
              <a:ea typeface="宋体" panose="02010600030101010101" pitchFamily="2" charset="-122"/>
            </a:endParaRPr>
          </a:p>
          <a:p>
            <a:endParaRPr lang="zh-CN" altLang="en-US" dirty="0"/>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48123F07-A749-425C-9E09-8D00CDFBBF2F}" type="slidenum">
              <a:rPr lang="zh-CN" altLang="en-US" smtClean="0"/>
            </a:fld>
            <a:endParaRPr lang="zh-CN"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487131"/>
          </a:xfrm>
        </p:spPr>
        <p:txBody>
          <a:bodyPr>
            <a:normAutofit/>
          </a:bodyPr>
          <a:lstStyle/>
          <a:p>
            <a:r>
              <a:rPr lang="zh-CN" altLang="en-US" sz="2800" dirty="0"/>
              <a:t>故障查修表</a:t>
            </a:r>
            <a:endParaRPr lang="zh-CN" altLang="en-US" sz="2800" dirty="0"/>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48123F07-A749-425C-9E09-8D00CDFBBF2F}" type="slidenum">
              <a:rPr lang="zh-CN" altLang="en-US" smtClean="0"/>
            </a:fld>
            <a:endParaRPr lang="zh-CN" altLang="en-US"/>
          </a:p>
        </p:txBody>
      </p:sp>
      <p:graphicFrame>
        <p:nvGraphicFramePr>
          <p:cNvPr id="6" name="表格 5"/>
          <p:cNvGraphicFramePr>
            <a:graphicFrameLocks noGrp="1"/>
          </p:cNvGraphicFramePr>
          <p:nvPr/>
        </p:nvGraphicFramePr>
        <p:xfrm>
          <a:off x="346229" y="852256"/>
          <a:ext cx="11478827" cy="4971275"/>
        </p:xfrm>
        <a:graphic>
          <a:graphicData uri="http://schemas.openxmlformats.org/drawingml/2006/table">
            <a:tbl>
              <a:tblPr/>
              <a:tblGrid>
                <a:gridCol w="2985148"/>
                <a:gridCol w="3973795"/>
                <a:gridCol w="4519884"/>
              </a:tblGrid>
              <a:tr h="461639">
                <a:tc>
                  <a:txBody>
                    <a:bodyPr/>
                    <a:lstStyle/>
                    <a:p>
                      <a:pPr indent="266700" algn="ctr">
                        <a:lnSpc>
                          <a:spcPts val="1800"/>
                        </a:lnSpc>
                        <a:spcAft>
                          <a:spcPts val="0"/>
                        </a:spcAft>
                      </a:pPr>
                      <a:r>
                        <a:rPr lang="zh-CN" sz="1400" kern="100" dirty="0">
                          <a:effectLst/>
                          <a:latin typeface="Times New Roman" panose="02020603050405020304" pitchFamily="18" charset="0"/>
                          <a:ea typeface="宋体" panose="02010600030101010101" pitchFamily="2" charset="-122"/>
                        </a:rPr>
                        <a:t>故障现象</a:t>
                      </a:r>
                      <a:endParaRPr lang="zh-CN" sz="1400" kern="100" dirty="0">
                        <a:effectLst/>
                        <a:latin typeface="Times New Roman" panose="02020603050405020304" pitchFamily="18" charset="0"/>
                        <a:ea typeface="宋体" panose="02010600030101010101" pitchFamily="2" charset="-122"/>
                      </a:endParaRPr>
                    </a:p>
                  </a:txBody>
                  <a:tcPr marL="49844" marR="498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indent="266700" algn="ctr">
                        <a:lnSpc>
                          <a:spcPts val="1800"/>
                        </a:lnSpc>
                        <a:spcAft>
                          <a:spcPts val="0"/>
                        </a:spcAft>
                      </a:pPr>
                      <a:r>
                        <a:rPr lang="zh-CN" sz="1400" kern="100">
                          <a:solidFill>
                            <a:srgbClr val="000000"/>
                          </a:solidFill>
                          <a:effectLst/>
                          <a:latin typeface="Times New Roman" panose="02020603050405020304" pitchFamily="18" charset="0"/>
                          <a:ea typeface="宋体" panose="02010600030101010101" pitchFamily="2" charset="-122"/>
                        </a:rPr>
                        <a:t>可能原因</a:t>
                      </a:r>
                      <a:endParaRPr lang="zh-CN" sz="1400" kern="100">
                        <a:effectLst/>
                        <a:latin typeface="Times New Roman" panose="02020603050405020304" pitchFamily="18" charset="0"/>
                        <a:ea typeface="宋体" panose="02010600030101010101" pitchFamily="2" charset="-122"/>
                      </a:endParaRPr>
                    </a:p>
                  </a:txBody>
                  <a:tcPr marL="49844" marR="498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indent="266700" algn="ctr">
                        <a:lnSpc>
                          <a:spcPts val="1800"/>
                        </a:lnSpc>
                        <a:spcAft>
                          <a:spcPts val="0"/>
                        </a:spcAft>
                      </a:pPr>
                      <a:r>
                        <a:rPr lang="zh-CN" sz="1400" kern="100">
                          <a:solidFill>
                            <a:srgbClr val="000000"/>
                          </a:solidFill>
                          <a:effectLst/>
                          <a:latin typeface="Times New Roman" panose="02020603050405020304" pitchFamily="18" charset="0"/>
                          <a:ea typeface="宋体" panose="02010600030101010101" pitchFamily="2" charset="-122"/>
                        </a:rPr>
                        <a:t>检查维修方法</a:t>
                      </a:r>
                      <a:endParaRPr lang="zh-CN" sz="1400" kern="100">
                        <a:effectLst/>
                        <a:latin typeface="Times New Roman" panose="02020603050405020304" pitchFamily="18" charset="0"/>
                        <a:ea typeface="宋体" panose="02010600030101010101" pitchFamily="2" charset="-122"/>
                      </a:endParaRPr>
                    </a:p>
                  </a:txBody>
                  <a:tcPr marL="49844" marR="4984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r>
              <a:tr h="1171853">
                <a:tc rowSpan="2">
                  <a:txBody>
                    <a:bodyPr/>
                    <a:lstStyle/>
                    <a:p>
                      <a:pPr indent="266700" algn="ctr">
                        <a:lnSpc>
                          <a:spcPts val="1800"/>
                        </a:lnSpc>
                        <a:spcAft>
                          <a:spcPts val="0"/>
                        </a:spcAft>
                      </a:pPr>
                      <a:r>
                        <a:rPr lang="zh-CN" sz="1400" kern="100" dirty="0">
                          <a:effectLst/>
                          <a:latin typeface="Times New Roman" panose="02020603050405020304" pitchFamily="18" charset="0"/>
                          <a:ea typeface="宋体" panose="02010600030101010101" pitchFamily="2" charset="-122"/>
                        </a:rPr>
                        <a:t>温度显示</a:t>
                      </a:r>
                      <a:r>
                        <a:rPr lang="en-US" sz="1400" kern="100" dirty="0">
                          <a:effectLst/>
                          <a:latin typeface="Times New Roman" panose="02020603050405020304" pitchFamily="18" charset="0"/>
                          <a:ea typeface="宋体" panose="02010600030101010101" pitchFamily="2" charset="-122"/>
                        </a:rPr>
                        <a:t>0L</a:t>
                      </a:r>
                      <a:r>
                        <a:rPr lang="zh-CN" sz="1400" kern="100" dirty="0">
                          <a:effectLst/>
                          <a:latin typeface="Times New Roman" panose="02020603050405020304" pitchFamily="18" charset="0"/>
                          <a:ea typeface="宋体" panose="02010600030101010101" pitchFamily="2" charset="-122"/>
                        </a:rPr>
                        <a:t>或明显有问题</a:t>
                      </a:r>
                      <a:endParaRPr lang="zh-CN" sz="1400" kern="100" dirty="0">
                        <a:effectLst/>
                        <a:latin typeface="Times New Roman" panose="02020603050405020304" pitchFamily="18" charset="0"/>
                        <a:ea typeface="宋体" panose="02010600030101010101" pitchFamily="2" charset="-122"/>
                      </a:endParaRPr>
                    </a:p>
                  </a:txBody>
                  <a:tcPr marL="49844" marR="49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lnSpc>
                          <a:spcPts val="1800"/>
                        </a:lnSpc>
                        <a:spcAft>
                          <a:spcPts val="0"/>
                        </a:spcAft>
                      </a:pPr>
                      <a:r>
                        <a:rPr lang="zh-CN" sz="1400" kern="100" dirty="0">
                          <a:effectLst/>
                          <a:latin typeface="Times New Roman" panose="02020603050405020304" pitchFamily="18" charset="0"/>
                          <a:ea typeface="宋体" panose="02010600030101010101" pitchFamily="2" charset="-122"/>
                        </a:rPr>
                        <a:t>热电阻失效</a:t>
                      </a:r>
                      <a:endParaRPr lang="zh-CN" sz="1400" kern="100" dirty="0">
                        <a:effectLst/>
                        <a:latin typeface="Times New Roman" panose="02020603050405020304" pitchFamily="18" charset="0"/>
                        <a:ea typeface="宋体" panose="02010600030101010101" pitchFamily="2" charset="-122"/>
                      </a:endParaRPr>
                    </a:p>
                  </a:txBody>
                  <a:tcPr marL="49844" marR="49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lnSpc>
                          <a:spcPts val="1800"/>
                        </a:lnSpc>
                        <a:spcAft>
                          <a:spcPts val="0"/>
                        </a:spcAft>
                      </a:pPr>
                      <a:r>
                        <a:rPr lang="zh-CN" sz="1400" b="1" kern="100">
                          <a:effectLst/>
                          <a:latin typeface="Times New Roman" panose="02020603050405020304" pitchFamily="18" charset="0"/>
                          <a:ea typeface="宋体" panose="02010600030101010101" pitchFamily="2" charset="-122"/>
                        </a:rPr>
                        <a:t>正常的热电阻判定</a:t>
                      </a:r>
                      <a:r>
                        <a:rPr lang="zh-CN" sz="1400" kern="100">
                          <a:effectLst/>
                          <a:latin typeface="Times New Roman" panose="02020603050405020304" pitchFamily="18" charset="0"/>
                          <a:ea typeface="宋体" panose="02010600030101010101" pitchFamily="2" charset="-122"/>
                        </a:rPr>
                        <a:t>：用万用表电阻档量两个红色端子为短路，红和黄之间在</a:t>
                      </a:r>
                      <a:r>
                        <a:rPr lang="en-US" sz="1400" kern="100">
                          <a:effectLst/>
                          <a:latin typeface="Times New Roman" panose="02020603050405020304" pitchFamily="18" charset="0"/>
                          <a:ea typeface="宋体" panose="02010600030101010101" pitchFamily="2" charset="-122"/>
                        </a:rPr>
                        <a:t>25</a:t>
                      </a:r>
                      <a:r>
                        <a:rPr lang="zh-CN" sz="1400" kern="100">
                          <a:effectLst/>
                          <a:latin typeface="Times New Roman" panose="02020603050405020304" pitchFamily="18" charset="0"/>
                          <a:ea typeface="宋体" panose="02010600030101010101" pitchFamily="2" charset="-122"/>
                        </a:rPr>
                        <a:t>℃为</a:t>
                      </a:r>
                      <a:r>
                        <a:rPr lang="en-US" sz="1400" kern="100">
                          <a:effectLst/>
                          <a:latin typeface="Times New Roman" panose="02020603050405020304" pitchFamily="18" charset="0"/>
                          <a:ea typeface="宋体" panose="02010600030101010101" pitchFamily="2" charset="-122"/>
                        </a:rPr>
                        <a:t>109.73</a:t>
                      </a:r>
                      <a:r>
                        <a:rPr lang="zh-CN" sz="1400" kern="100">
                          <a:effectLst/>
                          <a:latin typeface="Times New Roman" panose="02020603050405020304" pitchFamily="18" charset="0"/>
                          <a:ea typeface="宋体" panose="02010600030101010101" pitchFamily="2" charset="-122"/>
                        </a:rPr>
                        <a:t>Ω；</a:t>
                      </a:r>
                      <a:r>
                        <a:rPr lang="en-US" sz="1400" kern="100">
                          <a:effectLst/>
                          <a:latin typeface="Times New Roman" panose="02020603050405020304" pitchFamily="18" charset="0"/>
                          <a:ea typeface="宋体" panose="02010600030101010101" pitchFamily="2" charset="-122"/>
                        </a:rPr>
                        <a:t>0</a:t>
                      </a:r>
                      <a:r>
                        <a:rPr lang="zh-CN" sz="1400" kern="100">
                          <a:effectLst/>
                          <a:latin typeface="Times New Roman" panose="02020603050405020304" pitchFamily="18" charset="0"/>
                          <a:ea typeface="宋体" panose="02010600030101010101" pitchFamily="2" charset="-122"/>
                        </a:rPr>
                        <a:t>℃为</a:t>
                      </a:r>
                      <a:r>
                        <a:rPr lang="en-US" sz="1400" kern="100">
                          <a:effectLst/>
                          <a:latin typeface="Times New Roman" panose="02020603050405020304" pitchFamily="18" charset="0"/>
                          <a:ea typeface="宋体" panose="02010600030101010101" pitchFamily="2" charset="-122"/>
                        </a:rPr>
                        <a:t>100</a:t>
                      </a:r>
                      <a:r>
                        <a:rPr lang="zh-CN" sz="1400" kern="100">
                          <a:effectLst/>
                          <a:latin typeface="Times New Roman" panose="02020603050405020304" pitchFamily="18" charset="0"/>
                          <a:ea typeface="宋体" panose="02010600030101010101" pitchFamily="2" charset="-122"/>
                        </a:rPr>
                        <a:t>Ω。</a:t>
                      </a:r>
                      <a:endParaRPr lang="zh-CN" sz="1400" kern="100">
                        <a:effectLst/>
                        <a:latin typeface="Times New Roman" panose="02020603050405020304" pitchFamily="18" charset="0"/>
                        <a:ea typeface="宋体" panose="02010600030101010101" pitchFamily="2" charset="-122"/>
                      </a:endParaRPr>
                    </a:p>
                    <a:p>
                      <a:pPr indent="266700" algn="ctr">
                        <a:lnSpc>
                          <a:spcPts val="1800"/>
                        </a:lnSpc>
                        <a:spcAft>
                          <a:spcPts val="0"/>
                        </a:spcAft>
                      </a:pPr>
                      <a:r>
                        <a:rPr lang="zh-CN" sz="1400" b="1" kern="100">
                          <a:effectLst/>
                          <a:latin typeface="Times New Roman" panose="02020603050405020304" pitchFamily="18" charset="0"/>
                          <a:ea typeface="宋体" panose="02010600030101010101" pitchFamily="2" charset="-122"/>
                        </a:rPr>
                        <a:t>更换热电阻</a:t>
                      </a:r>
                      <a:r>
                        <a:rPr lang="zh-CN" sz="1400" kern="100">
                          <a:effectLst/>
                          <a:latin typeface="Times New Roman" panose="02020603050405020304" pitchFamily="18" charset="0"/>
                          <a:ea typeface="宋体" panose="02010600030101010101" pitchFamily="2" charset="-122"/>
                        </a:rPr>
                        <a:t>：卸下热电阻卡套螺母，转动抽出损坏的热电阻。然后把新的转动插入，最后上紧卡套螺母（以不能抽动热电阻为宜）。</a:t>
                      </a:r>
                      <a:endParaRPr lang="zh-CN" sz="1400" kern="100">
                        <a:effectLst/>
                        <a:latin typeface="Times New Roman" panose="02020603050405020304" pitchFamily="18" charset="0"/>
                        <a:ea typeface="宋体" panose="02010600030101010101" pitchFamily="2" charset="-122"/>
                      </a:endParaRPr>
                    </a:p>
                  </a:txBody>
                  <a:tcPr marL="49844" marR="49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8307">
                <a:tc vMerge="1">
                  <a:tcPr/>
                </a:tc>
                <a:tc>
                  <a:txBody>
                    <a:bodyPr/>
                    <a:lstStyle/>
                    <a:p>
                      <a:pPr indent="266700" algn="ctr">
                        <a:lnSpc>
                          <a:spcPts val="1800"/>
                        </a:lnSpc>
                        <a:spcAft>
                          <a:spcPts val="0"/>
                        </a:spcAft>
                      </a:pPr>
                      <a:r>
                        <a:rPr lang="zh-CN" sz="1400" kern="100" dirty="0">
                          <a:effectLst/>
                          <a:latin typeface="Times New Roman" panose="02020603050405020304" pitchFamily="18" charset="0"/>
                          <a:ea typeface="宋体" panose="02010600030101010101" pitchFamily="2" charset="-122"/>
                        </a:rPr>
                        <a:t>引线和端子接触不良</a:t>
                      </a:r>
                      <a:endParaRPr lang="zh-CN" sz="1400" kern="100" dirty="0">
                        <a:effectLst/>
                        <a:latin typeface="Times New Roman" panose="02020603050405020304" pitchFamily="18" charset="0"/>
                        <a:ea typeface="宋体" panose="02010600030101010101" pitchFamily="2" charset="-122"/>
                      </a:endParaRPr>
                    </a:p>
                  </a:txBody>
                  <a:tcPr marL="49844" marR="49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lnSpc>
                          <a:spcPts val="1800"/>
                        </a:lnSpc>
                        <a:spcAft>
                          <a:spcPts val="0"/>
                        </a:spcAft>
                      </a:pPr>
                      <a:r>
                        <a:rPr lang="zh-CN" sz="1400" kern="100">
                          <a:effectLst/>
                          <a:latin typeface="Times New Roman" panose="02020603050405020304" pitchFamily="18" charset="0"/>
                          <a:ea typeface="宋体" panose="02010600030101010101" pitchFamily="2" charset="-122"/>
                        </a:rPr>
                        <a:t>重新拧紧后检查</a:t>
                      </a:r>
                      <a:endParaRPr lang="zh-CN" sz="1400" kern="100">
                        <a:effectLst/>
                        <a:latin typeface="Times New Roman" panose="02020603050405020304" pitchFamily="18" charset="0"/>
                        <a:ea typeface="宋体" panose="02010600030101010101" pitchFamily="2" charset="-122"/>
                      </a:endParaRPr>
                    </a:p>
                  </a:txBody>
                  <a:tcPr marL="49844" marR="49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452">
                <a:tc rowSpan="5">
                  <a:txBody>
                    <a:bodyPr/>
                    <a:lstStyle/>
                    <a:p>
                      <a:pPr indent="266700" algn="ctr">
                        <a:lnSpc>
                          <a:spcPts val="1800"/>
                        </a:lnSpc>
                        <a:spcAft>
                          <a:spcPts val="0"/>
                        </a:spcAft>
                      </a:pPr>
                      <a:r>
                        <a:rPr lang="zh-CN" sz="1400" kern="100">
                          <a:effectLst/>
                          <a:latin typeface="Times New Roman" panose="02020603050405020304" pitchFamily="18" charset="0"/>
                          <a:ea typeface="宋体" panose="02010600030101010101" pitchFamily="2" charset="-122"/>
                        </a:rPr>
                        <a:t>烟气流速明显与实际工况不符（如实际流速很大但输出为</a:t>
                      </a:r>
                      <a:r>
                        <a:rPr lang="en-US" sz="1400" kern="100">
                          <a:effectLst/>
                          <a:latin typeface="Times New Roman" panose="02020603050405020304" pitchFamily="18" charset="0"/>
                          <a:ea typeface="宋体" panose="02010600030101010101" pitchFamily="2" charset="-122"/>
                        </a:rPr>
                        <a:t>0</a:t>
                      </a:r>
                      <a:r>
                        <a:rPr lang="zh-CN" sz="1400" kern="100">
                          <a:effectLst/>
                          <a:latin typeface="Times New Roman" panose="02020603050405020304" pitchFamily="18" charset="0"/>
                          <a:ea typeface="宋体" panose="02010600030101010101" pitchFamily="2" charset="-122"/>
                        </a:rPr>
                        <a:t>）</a:t>
                      </a:r>
                      <a:endParaRPr lang="zh-CN" sz="1400" kern="100">
                        <a:effectLst/>
                        <a:latin typeface="Times New Roman" panose="02020603050405020304" pitchFamily="18" charset="0"/>
                        <a:ea typeface="宋体" panose="02010600030101010101" pitchFamily="2" charset="-122"/>
                      </a:endParaRPr>
                    </a:p>
                  </a:txBody>
                  <a:tcPr marL="49844" marR="49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lnSpc>
                          <a:spcPts val="1800"/>
                        </a:lnSpc>
                        <a:spcAft>
                          <a:spcPts val="0"/>
                        </a:spcAft>
                      </a:pPr>
                      <a:r>
                        <a:rPr lang="zh-CN" sz="1400" kern="100" dirty="0">
                          <a:effectLst/>
                          <a:latin typeface="Times New Roman" panose="02020603050405020304" pitchFamily="18" charset="0"/>
                          <a:ea typeface="宋体" panose="02010600030101010101" pitchFamily="2" charset="-122"/>
                        </a:rPr>
                        <a:t>皮托管堵塞或气管打折</a:t>
                      </a:r>
                      <a:endParaRPr lang="zh-CN" sz="1400" kern="100" dirty="0">
                        <a:effectLst/>
                        <a:latin typeface="Times New Roman" panose="02020603050405020304" pitchFamily="18" charset="0"/>
                        <a:ea typeface="宋体" panose="02010600030101010101" pitchFamily="2" charset="-122"/>
                      </a:endParaRPr>
                    </a:p>
                  </a:txBody>
                  <a:tcPr marL="49844" marR="49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lnSpc>
                          <a:spcPts val="1800"/>
                        </a:lnSpc>
                        <a:spcAft>
                          <a:spcPts val="0"/>
                        </a:spcAft>
                      </a:pPr>
                      <a:r>
                        <a:rPr lang="zh-CN" sz="1400" kern="100">
                          <a:effectLst/>
                          <a:latin typeface="Times New Roman" panose="02020603050405020304" pitchFamily="18" charset="0"/>
                          <a:ea typeface="宋体" panose="02010600030101010101" pitchFamily="2" charset="-122"/>
                        </a:rPr>
                        <a:t>清通皮托管或气管，或更换气管</a:t>
                      </a:r>
                      <a:endParaRPr lang="zh-CN" sz="1400" kern="100">
                        <a:effectLst/>
                        <a:latin typeface="Times New Roman" panose="02020603050405020304" pitchFamily="18" charset="0"/>
                        <a:ea typeface="宋体" panose="02010600030101010101" pitchFamily="2" charset="-122"/>
                      </a:endParaRPr>
                    </a:p>
                  </a:txBody>
                  <a:tcPr marL="49844" marR="49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452">
                <a:tc vMerge="1">
                  <a:tcPr/>
                </a:tc>
                <a:tc>
                  <a:txBody>
                    <a:bodyPr/>
                    <a:lstStyle/>
                    <a:p>
                      <a:pPr indent="266700" algn="ctr">
                        <a:lnSpc>
                          <a:spcPts val="1800"/>
                        </a:lnSpc>
                        <a:spcAft>
                          <a:spcPts val="0"/>
                        </a:spcAft>
                      </a:pPr>
                      <a:r>
                        <a:rPr lang="zh-CN" sz="1400" kern="100" dirty="0">
                          <a:effectLst/>
                          <a:latin typeface="Times New Roman" panose="02020603050405020304" pitchFamily="18" charset="0"/>
                          <a:ea typeface="宋体" panose="02010600030101010101" pitchFamily="2" charset="-122"/>
                        </a:rPr>
                        <a:t>皮托管与微差压传感器之间的连接气管漏气</a:t>
                      </a:r>
                      <a:endParaRPr lang="zh-CN" sz="1400" kern="100" dirty="0">
                        <a:effectLst/>
                        <a:latin typeface="Times New Roman" panose="02020603050405020304" pitchFamily="18" charset="0"/>
                        <a:ea typeface="宋体" panose="02010600030101010101" pitchFamily="2" charset="-122"/>
                      </a:endParaRPr>
                    </a:p>
                  </a:txBody>
                  <a:tcPr marL="49844" marR="49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lnSpc>
                          <a:spcPts val="1800"/>
                        </a:lnSpc>
                        <a:spcAft>
                          <a:spcPts val="0"/>
                        </a:spcAft>
                      </a:pPr>
                      <a:r>
                        <a:rPr lang="zh-CN" sz="1400" kern="100" dirty="0">
                          <a:effectLst/>
                          <a:latin typeface="Times New Roman" panose="02020603050405020304" pitchFamily="18" charset="0"/>
                          <a:ea typeface="宋体" panose="02010600030101010101" pitchFamily="2" charset="-122"/>
                        </a:rPr>
                        <a:t>检查接头或更换气管</a:t>
                      </a:r>
                      <a:endParaRPr lang="zh-CN" sz="1400" kern="100" dirty="0">
                        <a:effectLst/>
                        <a:latin typeface="Times New Roman" panose="02020603050405020304" pitchFamily="18" charset="0"/>
                        <a:ea typeface="宋体" panose="02010600030101010101" pitchFamily="2" charset="-122"/>
                      </a:endParaRPr>
                    </a:p>
                  </a:txBody>
                  <a:tcPr marL="49844" marR="49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452">
                <a:tc vMerge="1">
                  <a:tcPr/>
                </a:tc>
                <a:tc>
                  <a:txBody>
                    <a:bodyPr/>
                    <a:lstStyle/>
                    <a:p>
                      <a:pPr indent="266700" algn="ctr">
                        <a:lnSpc>
                          <a:spcPts val="1800"/>
                        </a:lnSpc>
                        <a:spcAft>
                          <a:spcPts val="0"/>
                        </a:spcAft>
                      </a:pPr>
                      <a:r>
                        <a:rPr lang="zh-CN" sz="1400" kern="100">
                          <a:effectLst/>
                          <a:latin typeface="Times New Roman" panose="02020603050405020304" pitchFamily="18" charset="0"/>
                          <a:ea typeface="宋体" panose="02010600030101010101" pitchFamily="2" charset="-122"/>
                        </a:rPr>
                        <a:t>皮托管开口未对着气流方向</a:t>
                      </a:r>
                      <a:endParaRPr lang="zh-CN" sz="1400" kern="100">
                        <a:effectLst/>
                        <a:latin typeface="Times New Roman" panose="02020603050405020304" pitchFamily="18" charset="0"/>
                        <a:ea typeface="宋体" panose="02010600030101010101" pitchFamily="2" charset="-122"/>
                      </a:endParaRPr>
                    </a:p>
                  </a:txBody>
                  <a:tcPr marL="49844" marR="49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lnSpc>
                          <a:spcPts val="1800"/>
                        </a:lnSpc>
                        <a:spcAft>
                          <a:spcPts val="0"/>
                        </a:spcAft>
                      </a:pPr>
                      <a:r>
                        <a:rPr lang="zh-CN" sz="1400" kern="100" dirty="0">
                          <a:effectLst/>
                          <a:latin typeface="Times New Roman" panose="02020603050405020304" pitchFamily="18" charset="0"/>
                          <a:ea typeface="宋体" panose="02010600030101010101" pitchFamily="2" charset="-122"/>
                        </a:rPr>
                        <a:t>调整皮托管方向</a:t>
                      </a:r>
                      <a:endParaRPr lang="zh-CN" sz="1400" kern="100" dirty="0">
                        <a:effectLst/>
                        <a:latin typeface="Times New Roman" panose="02020603050405020304" pitchFamily="18" charset="0"/>
                        <a:ea typeface="宋体" panose="02010600030101010101" pitchFamily="2" charset="-122"/>
                      </a:endParaRPr>
                    </a:p>
                  </a:txBody>
                  <a:tcPr marL="49844" marR="49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452">
                <a:tc vMerge="1">
                  <a:tcPr/>
                </a:tc>
                <a:tc>
                  <a:txBody>
                    <a:bodyPr/>
                    <a:lstStyle/>
                    <a:p>
                      <a:pPr indent="266700" algn="ctr">
                        <a:lnSpc>
                          <a:spcPts val="1800"/>
                        </a:lnSpc>
                        <a:spcAft>
                          <a:spcPts val="0"/>
                        </a:spcAft>
                      </a:pPr>
                      <a:r>
                        <a:rPr lang="zh-CN" sz="1400" kern="100">
                          <a:effectLst/>
                          <a:latin typeface="Times New Roman" panose="02020603050405020304" pitchFamily="18" charset="0"/>
                          <a:ea typeface="宋体" panose="02010600030101010101" pitchFamily="2" charset="-122"/>
                        </a:rPr>
                        <a:t>皮托管因腐蚀两个管子连通</a:t>
                      </a:r>
                      <a:endParaRPr lang="zh-CN" sz="1400" kern="100">
                        <a:effectLst/>
                        <a:latin typeface="Times New Roman" panose="02020603050405020304" pitchFamily="18" charset="0"/>
                        <a:ea typeface="宋体" panose="02010600030101010101" pitchFamily="2" charset="-122"/>
                      </a:endParaRPr>
                    </a:p>
                  </a:txBody>
                  <a:tcPr marL="49844" marR="49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lnSpc>
                          <a:spcPts val="1800"/>
                        </a:lnSpc>
                        <a:spcAft>
                          <a:spcPts val="0"/>
                        </a:spcAft>
                      </a:pPr>
                      <a:r>
                        <a:rPr lang="zh-CN" sz="1400" kern="100" dirty="0">
                          <a:effectLst/>
                          <a:latin typeface="Times New Roman" panose="02020603050405020304" pitchFamily="18" charset="0"/>
                          <a:ea typeface="宋体" panose="02010600030101010101" pitchFamily="2" charset="-122"/>
                        </a:rPr>
                        <a:t>更换皮托管</a:t>
                      </a:r>
                      <a:endParaRPr lang="zh-CN" sz="1400" kern="100" dirty="0">
                        <a:effectLst/>
                        <a:latin typeface="Times New Roman" panose="02020603050405020304" pitchFamily="18" charset="0"/>
                        <a:ea typeface="宋体" panose="02010600030101010101" pitchFamily="2" charset="-122"/>
                      </a:endParaRPr>
                    </a:p>
                  </a:txBody>
                  <a:tcPr marL="49844" marR="49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452">
                <a:tc vMerge="1">
                  <a:tcPr/>
                </a:tc>
                <a:tc>
                  <a:txBody>
                    <a:bodyPr/>
                    <a:lstStyle/>
                    <a:p>
                      <a:pPr indent="266700" algn="ctr">
                        <a:lnSpc>
                          <a:spcPts val="1800"/>
                        </a:lnSpc>
                        <a:spcAft>
                          <a:spcPts val="0"/>
                        </a:spcAft>
                      </a:pPr>
                      <a:r>
                        <a:rPr lang="zh-CN" sz="1400" kern="100">
                          <a:effectLst/>
                          <a:latin typeface="Times New Roman" panose="02020603050405020304" pitchFamily="18" charset="0"/>
                          <a:ea typeface="宋体" panose="02010600030101010101" pitchFamily="2" charset="-122"/>
                        </a:rPr>
                        <a:t>烟道死区无烟气流动</a:t>
                      </a:r>
                      <a:endParaRPr lang="zh-CN" sz="1400" kern="100">
                        <a:effectLst/>
                        <a:latin typeface="Times New Roman" panose="02020603050405020304" pitchFamily="18" charset="0"/>
                        <a:ea typeface="宋体" panose="02010600030101010101" pitchFamily="2" charset="-122"/>
                      </a:endParaRPr>
                    </a:p>
                  </a:txBody>
                  <a:tcPr marL="49844" marR="49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lnSpc>
                          <a:spcPts val="1800"/>
                        </a:lnSpc>
                        <a:spcAft>
                          <a:spcPts val="0"/>
                        </a:spcAft>
                      </a:pPr>
                      <a:r>
                        <a:rPr lang="zh-CN" sz="1400" kern="100" dirty="0">
                          <a:effectLst/>
                          <a:latin typeface="Times New Roman" panose="02020603050405020304" pitchFamily="18" charset="0"/>
                          <a:ea typeface="宋体" panose="02010600030101010101" pitchFamily="2" charset="-122"/>
                        </a:rPr>
                        <a:t>调整皮托管伸入长度找有烟气流动的位置</a:t>
                      </a:r>
                      <a:endParaRPr lang="zh-CN" sz="1400" kern="100" dirty="0">
                        <a:effectLst/>
                        <a:latin typeface="Times New Roman" panose="02020603050405020304" pitchFamily="18" charset="0"/>
                        <a:ea typeface="宋体" panose="02010600030101010101" pitchFamily="2" charset="-122"/>
                      </a:endParaRPr>
                    </a:p>
                  </a:txBody>
                  <a:tcPr marL="49844" marR="49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452">
                <a:tc>
                  <a:txBody>
                    <a:bodyPr/>
                    <a:lstStyle/>
                    <a:p>
                      <a:pPr indent="266700" algn="ctr">
                        <a:lnSpc>
                          <a:spcPts val="1800"/>
                        </a:lnSpc>
                        <a:spcAft>
                          <a:spcPts val="0"/>
                        </a:spcAft>
                      </a:pPr>
                      <a:r>
                        <a:rPr lang="zh-CN" sz="1400" kern="100">
                          <a:effectLst/>
                          <a:latin typeface="Times New Roman" panose="02020603050405020304" pitchFamily="18" charset="0"/>
                          <a:ea typeface="宋体" panose="02010600030101010101" pitchFamily="2" charset="-122"/>
                        </a:rPr>
                        <a:t>流速高低波动大</a:t>
                      </a:r>
                      <a:endParaRPr lang="zh-CN" sz="1400" kern="100">
                        <a:effectLst/>
                        <a:latin typeface="Times New Roman" panose="02020603050405020304" pitchFamily="18" charset="0"/>
                        <a:ea typeface="宋体" panose="02010600030101010101" pitchFamily="2" charset="-122"/>
                      </a:endParaRPr>
                    </a:p>
                  </a:txBody>
                  <a:tcPr marL="49844" marR="49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lnSpc>
                          <a:spcPts val="1800"/>
                        </a:lnSpc>
                        <a:spcAft>
                          <a:spcPts val="0"/>
                        </a:spcAft>
                      </a:pPr>
                      <a:r>
                        <a:rPr lang="zh-CN" sz="1400" kern="100">
                          <a:effectLst/>
                          <a:latin typeface="Times New Roman" panose="02020603050405020304" pitchFamily="18" charset="0"/>
                          <a:ea typeface="宋体" panose="02010600030101010101" pitchFamily="2" charset="-122"/>
                        </a:rPr>
                        <a:t>烟气旋流或紊流</a:t>
                      </a:r>
                      <a:endParaRPr lang="zh-CN" sz="1400" kern="100">
                        <a:effectLst/>
                        <a:latin typeface="Times New Roman" panose="02020603050405020304" pitchFamily="18" charset="0"/>
                        <a:ea typeface="宋体" panose="02010600030101010101" pitchFamily="2" charset="-122"/>
                      </a:endParaRPr>
                    </a:p>
                  </a:txBody>
                  <a:tcPr marL="49844" marR="49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lnSpc>
                          <a:spcPts val="1800"/>
                        </a:lnSpc>
                        <a:spcAft>
                          <a:spcPts val="0"/>
                        </a:spcAft>
                      </a:pPr>
                      <a:r>
                        <a:rPr lang="zh-CN" sz="1400" kern="100" dirty="0">
                          <a:effectLst/>
                          <a:latin typeface="Times New Roman" panose="02020603050405020304" pitchFamily="18" charset="0"/>
                          <a:ea typeface="宋体" panose="02010600030101010101" pitchFamily="2" charset="-122"/>
                        </a:rPr>
                        <a:t>更换测点，加滤波设置或装置</a:t>
                      </a:r>
                      <a:endParaRPr lang="zh-CN" sz="1400" kern="100" dirty="0">
                        <a:effectLst/>
                        <a:latin typeface="Times New Roman" panose="02020603050405020304" pitchFamily="18" charset="0"/>
                        <a:ea typeface="宋体" panose="02010600030101010101" pitchFamily="2" charset="-122"/>
                      </a:endParaRPr>
                    </a:p>
                  </a:txBody>
                  <a:tcPr marL="49844" marR="49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452">
                <a:tc>
                  <a:txBody>
                    <a:bodyPr/>
                    <a:lstStyle/>
                    <a:p>
                      <a:pPr indent="266700" algn="ctr">
                        <a:lnSpc>
                          <a:spcPts val="1800"/>
                        </a:lnSpc>
                        <a:spcAft>
                          <a:spcPts val="0"/>
                        </a:spcAft>
                      </a:pPr>
                      <a:r>
                        <a:rPr lang="zh-CN" sz="1400" kern="100">
                          <a:effectLst/>
                          <a:latin typeface="Times New Roman" panose="02020603050405020304" pitchFamily="18" charset="0"/>
                          <a:ea typeface="宋体" panose="02010600030101010101" pitchFamily="2" charset="-122"/>
                        </a:rPr>
                        <a:t>静压显示</a:t>
                      </a:r>
                      <a:r>
                        <a:rPr lang="en-US" sz="1400" kern="100">
                          <a:effectLst/>
                          <a:latin typeface="Times New Roman" panose="02020603050405020304" pitchFamily="18" charset="0"/>
                          <a:ea typeface="宋体" panose="02010600030101010101" pitchFamily="2" charset="-122"/>
                        </a:rPr>
                        <a:t>PL</a:t>
                      </a:r>
                      <a:r>
                        <a:rPr lang="zh-CN" sz="1400" kern="100">
                          <a:effectLst/>
                          <a:latin typeface="Times New Roman" panose="02020603050405020304" pitchFamily="18" charset="0"/>
                          <a:ea typeface="宋体" panose="02010600030101010101" pitchFamily="2" charset="-122"/>
                        </a:rPr>
                        <a:t>或</a:t>
                      </a:r>
                      <a:r>
                        <a:rPr lang="en-US" sz="1400" kern="100">
                          <a:effectLst/>
                          <a:latin typeface="Times New Roman" panose="02020603050405020304" pitchFamily="18" charset="0"/>
                          <a:ea typeface="宋体" panose="02010600030101010101" pitchFamily="2" charset="-122"/>
                        </a:rPr>
                        <a:t>PH</a:t>
                      </a:r>
                      <a:endParaRPr lang="zh-CN" sz="1400" kern="100">
                        <a:effectLst/>
                        <a:latin typeface="Times New Roman" panose="02020603050405020304" pitchFamily="18" charset="0"/>
                        <a:ea typeface="宋体" panose="02010600030101010101" pitchFamily="2" charset="-122"/>
                      </a:endParaRPr>
                    </a:p>
                  </a:txBody>
                  <a:tcPr marL="49844" marR="49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lnSpc>
                          <a:spcPts val="1800"/>
                        </a:lnSpc>
                        <a:spcAft>
                          <a:spcPts val="0"/>
                        </a:spcAft>
                      </a:pPr>
                      <a:r>
                        <a:rPr lang="zh-CN" sz="1400" kern="100">
                          <a:effectLst/>
                          <a:latin typeface="Times New Roman" panose="02020603050405020304" pitchFamily="18" charset="0"/>
                          <a:ea typeface="宋体" panose="02010600030101010101" pitchFamily="2" charset="-122"/>
                        </a:rPr>
                        <a:t>反吹气压力过高，超量程</a:t>
                      </a:r>
                      <a:endParaRPr lang="zh-CN" sz="1400" kern="100">
                        <a:effectLst/>
                        <a:latin typeface="Times New Roman" panose="02020603050405020304" pitchFamily="18" charset="0"/>
                        <a:ea typeface="宋体" panose="02010600030101010101" pitchFamily="2" charset="-122"/>
                      </a:endParaRPr>
                    </a:p>
                  </a:txBody>
                  <a:tcPr marL="49844" marR="49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lnSpc>
                          <a:spcPts val="1800"/>
                        </a:lnSpc>
                        <a:spcAft>
                          <a:spcPts val="0"/>
                        </a:spcAft>
                      </a:pPr>
                      <a:r>
                        <a:rPr lang="zh-CN" sz="1400" kern="100" dirty="0">
                          <a:effectLst/>
                          <a:latin typeface="Times New Roman" panose="02020603050405020304" pitchFamily="18" charset="0"/>
                          <a:ea typeface="宋体" panose="02010600030101010101" pitchFamily="2" charset="-122"/>
                        </a:rPr>
                        <a:t>压力传感器过载损坏或电路故障，更换主机</a:t>
                      </a:r>
                      <a:endParaRPr lang="zh-CN" sz="1400" kern="100" dirty="0">
                        <a:effectLst/>
                        <a:latin typeface="Times New Roman" panose="02020603050405020304" pitchFamily="18" charset="0"/>
                        <a:ea typeface="宋体" panose="02010600030101010101" pitchFamily="2" charset="-122"/>
                      </a:endParaRPr>
                    </a:p>
                  </a:txBody>
                  <a:tcPr marL="49844" marR="49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7312">
                <a:tc>
                  <a:txBody>
                    <a:bodyPr/>
                    <a:lstStyle/>
                    <a:p>
                      <a:pPr indent="266700" algn="ctr">
                        <a:lnSpc>
                          <a:spcPts val="1800"/>
                        </a:lnSpc>
                        <a:spcAft>
                          <a:spcPts val="0"/>
                        </a:spcAft>
                      </a:pPr>
                      <a:r>
                        <a:rPr lang="zh-CN" sz="1400" kern="100">
                          <a:effectLst/>
                          <a:latin typeface="Times New Roman" panose="02020603050405020304" pitchFamily="18" charset="0"/>
                          <a:ea typeface="宋体" panose="02010600030101010101" pitchFamily="2" charset="-122"/>
                        </a:rPr>
                        <a:t>上电无显示</a:t>
                      </a:r>
                      <a:endParaRPr lang="zh-CN" sz="1400" kern="100">
                        <a:effectLst/>
                        <a:latin typeface="Times New Roman" panose="02020603050405020304" pitchFamily="18" charset="0"/>
                        <a:ea typeface="宋体" panose="02010600030101010101" pitchFamily="2" charset="-122"/>
                      </a:endParaRPr>
                    </a:p>
                  </a:txBody>
                  <a:tcPr marL="49844" marR="49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lnSpc>
                          <a:spcPts val="1800"/>
                        </a:lnSpc>
                        <a:spcAft>
                          <a:spcPts val="0"/>
                        </a:spcAft>
                      </a:pPr>
                      <a:r>
                        <a:rPr lang="zh-CN" sz="1400" kern="100">
                          <a:effectLst/>
                          <a:latin typeface="Times New Roman" panose="02020603050405020304" pitchFamily="18" charset="0"/>
                          <a:ea typeface="宋体" panose="02010600030101010101" pitchFamily="2" charset="-122"/>
                        </a:rPr>
                        <a:t>供电电源未接好或接错</a:t>
                      </a:r>
                      <a:endParaRPr lang="zh-CN" sz="1400" kern="100">
                        <a:effectLst/>
                        <a:latin typeface="Times New Roman" panose="02020603050405020304" pitchFamily="18" charset="0"/>
                        <a:ea typeface="宋体" panose="02010600030101010101" pitchFamily="2" charset="-122"/>
                      </a:endParaRPr>
                    </a:p>
                    <a:p>
                      <a:pPr indent="266700" algn="ctr">
                        <a:lnSpc>
                          <a:spcPts val="1800"/>
                        </a:lnSpc>
                        <a:spcAft>
                          <a:spcPts val="0"/>
                        </a:spcAft>
                      </a:pPr>
                      <a:r>
                        <a:rPr lang="zh-CN" sz="1400" kern="100">
                          <a:effectLst/>
                          <a:latin typeface="Times New Roman" panose="02020603050405020304" pitchFamily="18" charset="0"/>
                          <a:ea typeface="宋体" panose="02010600030101010101" pitchFamily="2" charset="-122"/>
                        </a:rPr>
                        <a:t>主机故障</a:t>
                      </a:r>
                      <a:endParaRPr lang="zh-CN" sz="1400" kern="100">
                        <a:effectLst/>
                        <a:latin typeface="Times New Roman" panose="02020603050405020304" pitchFamily="18" charset="0"/>
                        <a:ea typeface="宋体" panose="02010600030101010101" pitchFamily="2" charset="-122"/>
                      </a:endParaRPr>
                    </a:p>
                  </a:txBody>
                  <a:tcPr marL="49844" marR="49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lnSpc>
                          <a:spcPts val="1800"/>
                        </a:lnSpc>
                        <a:spcAft>
                          <a:spcPts val="0"/>
                        </a:spcAft>
                      </a:pPr>
                      <a:r>
                        <a:rPr lang="zh-CN" sz="1400" kern="100" dirty="0">
                          <a:effectLst/>
                          <a:latin typeface="Times New Roman" panose="02020603050405020304" pitchFamily="18" charset="0"/>
                          <a:ea typeface="宋体" panose="02010600030101010101" pitchFamily="2" charset="-122"/>
                        </a:rPr>
                        <a:t>检查电源，更换主机</a:t>
                      </a:r>
                      <a:endParaRPr lang="zh-CN" sz="1400" kern="100" dirty="0">
                        <a:effectLst/>
                        <a:latin typeface="Times New Roman" panose="02020603050405020304" pitchFamily="18" charset="0"/>
                        <a:ea typeface="宋体" panose="02010600030101010101" pitchFamily="2" charset="-122"/>
                      </a:endParaRPr>
                    </a:p>
                  </a:txBody>
                  <a:tcPr marL="49844" marR="49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宋体" panose="02010600030101010101" pitchFamily="2" charset="-122"/>
                <a:ea typeface="宋体" panose="02010600030101010101" pitchFamily="2" charset="-122"/>
              </a:rPr>
              <a:t>二、技术特点</a:t>
            </a:r>
            <a:endParaRPr lang="zh-CN" altLang="en-US" dirty="0">
              <a:latin typeface="宋体" panose="02010600030101010101" pitchFamily="2" charset="-122"/>
              <a:ea typeface="宋体" panose="02010600030101010101" pitchFamily="2" charset="-122"/>
            </a:endParaRPr>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48123F07-A749-425C-9E09-8D00CDFBBF2F}" type="slidenum">
              <a:rPr lang="zh-CN" altLang="en-US" smtClean="0"/>
            </a:fld>
            <a:endParaRPr lang="zh-CN" altLang="en-US"/>
          </a:p>
        </p:txBody>
      </p:sp>
      <p:sp>
        <p:nvSpPr>
          <p:cNvPr id="6" name="Rectangle 1"/>
          <p:cNvSpPr>
            <a:spLocks noGrp="1" noChangeArrowheads="1"/>
          </p:cNvSpPr>
          <p:nvPr>
            <p:ph idx="1"/>
          </p:nvPr>
        </p:nvSpPr>
        <p:spPr bwMode="auto">
          <a:xfrm>
            <a:off x="438842" y="1690688"/>
            <a:ext cx="11314316"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lvl1pPr eaLnBrk="0" fontAlgn="base" hangingPunct="0">
              <a:spcBef>
                <a:spcPct val="0"/>
              </a:spcBef>
              <a:spcAft>
                <a:spcPct val="0"/>
              </a:spcAft>
              <a:tabLst>
                <a:tab pos="533400" algn="l"/>
              </a:tabLst>
              <a:defRPr>
                <a:solidFill>
                  <a:schemeClr val="tx1"/>
                </a:solidFill>
                <a:latin typeface="Arial" panose="020B0604020202020204" pitchFamily="34" charset="0"/>
              </a:defRPr>
            </a:lvl1pPr>
            <a:lvl2pPr eaLnBrk="0" fontAlgn="base" hangingPunct="0">
              <a:spcBef>
                <a:spcPct val="0"/>
              </a:spcBef>
              <a:spcAft>
                <a:spcPct val="0"/>
              </a:spcAft>
              <a:tabLst>
                <a:tab pos="533400" algn="l"/>
              </a:tabLst>
              <a:defRPr>
                <a:solidFill>
                  <a:schemeClr val="tx1"/>
                </a:solidFill>
                <a:latin typeface="Arial" panose="020B0604020202020204" pitchFamily="34" charset="0"/>
              </a:defRPr>
            </a:lvl2pPr>
            <a:lvl3pPr eaLnBrk="0" fontAlgn="base" hangingPunct="0">
              <a:spcBef>
                <a:spcPct val="0"/>
              </a:spcBef>
              <a:spcAft>
                <a:spcPct val="0"/>
              </a:spcAft>
              <a:tabLst>
                <a:tab pos="533400" algn="l"/>
              </a:tabLst>
              <a:defRPr>
                <a:solidFill>
                  <a:schemeClr val="tx1"/>
                </a:solidFill>
                <a:latin typeface="Arial" panose="020B0604020202020204" pitchFamily="34" charset="0"/>
              </a:defRPr>
            </a:lvl3pPr>
            <a:lvl4pPr eaLnBrk="0" fontAlgn="base" hangingPunct="0">
              <a:spcBef>
                <a:spcPct val="0"/>
              </a:spcBef>
              <a:spcAft>
                <a:spcPct val="0"/>
              </a:spcAft>
              <a:tabLst>
                <a:tab pos="533400" algn="l"/>
              </a:tabLst>
              <a:defRPr>
                <a:solidFill>
                  <a:schemeClr val="tx1"/>
                </a:solidFill>
                <a:latin typeface="Arial" panose="020B0604020202020204" pitchFamily="34" charset="0"/>
              </a:defRPr>
            </a:lvl4pPr>
            <a:lvl5pPr eaLnBrk="0" fontAlgn="base" hangingPunct="0">
              <a:spcBef>
                <a:spcPct val="0"/>
              </a:spcBef>
              <a:spcAft>
                <a:spcPct val="0"/>
              </a:spcAft>
              <a:tabLst>
                <a:tab pos="533400" algn="l"/>
              </a:tabLst>
              <a:defRPr>
                <a:solidFill>
                  <a:schemeClr val="tx1"/>
                </a:solidFill>
                <a:latin typeface="Arial" panose="020B0604020202020204" pitchFamily="34" charset="0"/>
              </a:defRPr>
            </a:lvl5pPr>
            <a:lvl6pPr eaLnBrk="0" fontAlgn="base" hangingPunct="0">
              <a:spcBef>
                <a:spcPct val="0"/>
              </a:spcBef>
              <a:spcAft>
                <a:spcPct val="0"/>
              </a:spcAft>
              <a:tabLst>
                <a:tab pos="533400" algn="l"/>
              </a:tabLst>
              <a:defRPr>
                <a:solidFill>
                  <a:schemeClr val="tx1"/>
                </a:solidFill>
                <a:latin typeface="Arial" panose="020B0604020202020204" pitchFamily="34" charset="0"/>
              </a:defRPr>
            </a:lvl6pPr>
            <a:lvl7pPr eaLnBrk="0" fontAlgn="base" hangingPunct="0">
              <a:spcBef>
                <a:spcPct val="0"/>
              </a:spcBef>
              <a:spcAft>
                <a:spcPct val="0"/>
              </a:spcAft>
              <a:tabLst>
                <a:tab pos="533400" algn="l"/>
              </a:tabLst>
              <a:defRPr>
                <a:solidFill>
                  <a:schemeClr val="tx1"/>
                </a:solidFill>
                <a:latin typeface="Arial" panose="020B0604020202020204" pitchFamily="34" charset="0"/>
              </a:defRPr>
            </a:lvl7pPr>
            <a:lvl8pPr eaLnBrk="0" fontAlgn="base" hangingPunct="0">
              <a:spcBef>
                <a:spcPct val="0"/>
              </a:spcBef>
              <a:spcAft>
                <a:spcPct val="0"/>
              </a:spcAft>
              <a:tabLst>
                <a:tab pos="533400" algn="l"/>
              </a:tabLst>
              <a:defRPr>
                <a:solidFill>
                  <a:schemeClr val="tx1"/>
                </a:solidFill>
                <a:latin typeface="Arial" panose="020B0604020202020204" pitchFamily="34" charset="0"/>
              </a:defRPr>
            </a:lvl8pPr>
            <a:lvl9pPr eaLnBrk="0" fontAlgn="base" hangingPunct="0">
              <a:spcBef>
                <a:spcPct val="0"/>
              </a:spcBef>
              <a:spcAft>
                <a:spcPct val="0"/>
              </a:spcAft>
              <a:tabLst>
                <a:tab pos="5334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tab pos="533400" algn="l"/>
              </a:tabLst>
            </a:pPr>
            <a:r>
              <a:rPr kumimoji="0" lang="zh-CN" altLang="zh-CN"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可实时测量烟气的流速、动压、压力（静压或绝压）和温度，通过</a:t>
            </a:r>
            <a:r>
              <a:rPr kumimoji="0" lang="en-US" altLang="zh-CN"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4</a:t>
            </a:r>
            <a:r>
              <a:rPr kumimoji="0" lang="zh-CN" altLang="en-US"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路模拟信号</a:t>
            </a:r>
            <a:r>
              <a:rPr kumimoji="0" lang="en-US" altLang="zh-CN"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4~20mA</a:t>
            </a:r>
            <a:r>
              <a:rPr kumimoji="0" lang="zh-CN" altLang="en-US"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有源输出。</a:t>
            </a:r>
            <a:endParaRPr kumimoji="0" lang="zh-CN" altLang="en-US"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endParaRPr>
          </a:p>
          <a:p>
            <a:pPr marL="0" marR="0" lvl="0" indent="0" algn="l" defTabSz="914400" rtl="0" eaLnBrk="0" fontAlgn="base" latinLnBrk="0" hangingPunct="0">
              <a:lnSpc>
                <a:spcPct val="100000"/>
              </a:lnSpc>
              <a:spcBef>
                <a:spcPct val="0"/>
              </a:spcBef>
              <a:spcAft>
                <a:spcPct val="0"/>
              </a:spcAft>
              <a:buClrTx/>
              <a:buSzTx/>
              <a:buFontTx/>
              <a:buChar char="•"/>
              <a:tabLst>
                <a:tab pos="533400" algn="l"/>
              </a:tabLst>
            </a:pPr>
            <a:r>
              <a:rPr kumimoji="0" lang="zh-CN" altLang="en-US"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自动定时或手动对动压和流速校零。</a:t>
            </a:r>
            <a:endParaRPr kumimoji="0" lang="zh-CN" altLang="en-US"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endParaRPr>
          </a:p>
          <a:p>
            <a:pPr marL="0" marR="0" lvl="0" indent="0" algn="l" defTabSz="914400" rtl="0" eaLnBrk="0" fontAlgn="base" latinLnBrk="0" hangingPunct="0">
              <a:lnSpc>
                <a:spcPct val="100000"/>
              </a:lnSpc>
              <a:spcBef>
                <a:spcPct val="0"/>
              </a:spcBef>
              <a:spcAft>
                <a:spcPct val="0"/>
              </a:spcAft>
              <a:buClrTx/>
              <a:buSzTx/>
              <a:buFontTx/>
              <a:buChar char="•"/>
              <a:tabLst>
                <a:tab pos="533400" algn="l"/>
              </a:tabLst>
            </a:pPr>
            <a:r>
              <a:rPr kumimoji="0" lang="zh-CN" altLang="en-US"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液晶显示各测量数据和信号，可直接读数，便于调试。</a:t>
            </a:r>
            <a:endParaRPr kumimoji="0" lang="zh-CN" altLang="en-US"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endParaRPr>
          </a:p>
          <a:p>
            <a:pPr marL="0" marR="0" lvl="0" indent="0" algn="l" defTabSz="914400" rtl="0" eaLnBrk="0" fontAlgn="base" latinLnBrk="0" hangingPunct="0">
              <a:lnSpc>
                <a:spcPct val="100000"/>
              </a:lnSpc>
              <a:spcBef>
                <a:spcPct val="0"/>
              </a:spcBef>
              <a:spcAft>
                <a:spcPct val="0"/>
              </a:spcAft>
              <a:buClrTx/>
              <a:buSzTx/>
              <a:buFontTx/>
              <a:buChar char="•"/>
              <a:tabLst>
                <a:tab pos="533400" algn="l"/>
              </a:tabLst>
            </a:pPr>
            <a:r>
              <a:rPr kumimoji="0" lang="zh-CN" altLang="en-US"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测量精度高，可靠性好，可长期连续工作。</a:t>
            </a:r>
            <a:endParaRPr kumimoji="0" lang="zh-CN" altLang="en-US"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endParaRPr>
          </a:p>
          <a:p>
            <a:pPr marL="0" marR="0" lvl="0" indent="0" algn="l" defTabSz="914400" rtl="0" eaLnBrk="0" fontAlgn="base" latinLnBrk="0" hangingPunct="0">
              <a:lnSpc>
                <a:spcPct val="100000"/>
              </a:lnSpc>
              <a:spcBef>
                <a:spcPct val="0"/>
              </a:spcBef>
              <a:spcAft>
                <a:spcPct val="0"/>
              </a:spcAft>
              <a:buClrTx/>
              <a:buSzTx/>
              <a:buFontTx/>
              <a:buChar char="•"/>
              <a:tabLst>
                <a:tab pos="533400" algn="l"/>
              </a:tabLst>
            </a:pPr>
            <a:r>
              <a:rPr kumimoji="0" lang="zh-CN" altLang="en-US"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分体式结构，皮托管都有</a:t>
            </a:r>
            <a:r>
              <a:rPr kumimoji="0" lang="en-US" altLang="zh-CN"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300mm</a:t>
            </a:r>
            <a:r>
              <a:rPr kumimoji="0" lang="zh-CN" altLang="en-US"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的伸缩调整范围。</a:t>
            </a:r>
            <a:endParaRPr kumimoji="0" lang="zh-CN" altLang="en-US"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endParaRPr>
          </a:p>
          <a:p>
            <a:pPr marL="0" marR="0" lvl="0" indent="0" algn="l" defTabSz="914400" rtl="0" eaLnBrk="0" fontAlgn="base" latinLnBrk="0" hangingPunct="0">
              <a:lnSpc>
                <a:spcPct val="100000"/>
              </a:lnSpc>
              <a:spcBef>
                <a:spcPct val="0"/>
              </a:spcBef>
              <a:spcAft>
                <a:spcPct val="0"/>
              </a:spcAft>
              <a:buClrTx/>
              <a:buSzTx/>
              <a:buFontTx/>
              <a:buChar char="•"/>
              <a:tabLst>
                <a:tab pos="533400" algn="l"/>
              </a:tabLst>
            </a:pPr>
            <a:r>
              <a:rPr kumimoji="0" lang="zh-CN" altLang="en-US"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配备自动反吹单元，可定时清理皮托管内的颗粒物，反吹间隔时间可设定。</a:t>
            </a:r>
            <a:endParaRPr kumimoji="0" lang="zh-CN" altLang="en-US"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endParaRPr>
          </a:p>
          <a:p>
            <a:pPr marL="0" marR="0" lvl="0" indent="0" algn="l" defTabSz="914400" rtl="0" eaLnBrk="0" fontAlgn="base" latinLnBrk="0" hangingPunct="0">
              <a:lnSpc>
                <a:spcPct val="100000"/>
              </a:lnSpc>
              <a:spcBef>
                <a:spcPct val="0"/>
              </a:spcBef>
              <a:spcAft>
                <a:spcPct val="0"/>
              </a:spcAft>
              <a:buClrTx/>
              <a:buSzTx/>
              <a:buFontTx/>
              <a:buChar char="•"/>
              <a:tabLst>
                <a:tab pos="533400" algn="l"/>
              </a:tabLst>
            </a:pPr>
            <a:r>
              <a:rPr kumimoji="0" lang="zh-CN" altLang="en-US"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自带气罐，保证足够的脉冲反吹气进行有效的吹扫。</a:t>
            </a:r>
            <a:endParaRPr kumimoji="0" lang="zh-CN" altLang="en-US"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endParaRPr>
          </a:p>
          <a:p>
            <a:pPr marL="0" marR="0" lvl="0" indent="0" algn="l" defTabSz="914400" rtl="0" eaLnBrk="0" fontAlgn="base" latinLnBrk="0" hangingPunct="0">
              <a:lnSpc>
                <a:spcPct val="100000"/>
              </a:lnSpc>
              <a:spcBef>
                <a:spcPct val="0"/>
              </a:spcBef>
              <a:spcAft>
                <a:spcPct val="0"/>
              </a:spcAft>
              <a:buClrTx/>
              <a:buSzTx/>
              <a:buFontTx/>
              <a:buChar char="•"/>
              <a:tabLst>
                <a:tab pos="533400" algn="l"/>
              </a:tabLst>
            </a:pPr>
            <a:r>
              <a:rPr kumimoji="0" lang="zh-CN" altLang="en-US"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安装和接线便捷，维护量低。</a:t>
            </a:r>
            <a:endParaRPr kumimoji="0" lang="zh-CN" altLang="en-US"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endParaRPr>
          </a:p>
          <a:p>
            <a:pPr marL="0" marR="0" lvl="0" indent="0" algn="l" defTabSz="914400" rtl="0" eaLnBrk="0" fontAlgn="base" latinLnBrk="0" hangingPunct="0">
              <a:lnSpc>
                <a:spcPct val="100000"/>
              </a:lnSpc>
              <a:spcBef>
                <a:spcPct val="0"/>
              </a:spcBef>
              <a:spcAft>
                <a:spcPct val="0"/>
              </a:spcAft>
              <a:buClrTx/>
              <a:buSzTx/>
              <a:buFontTx/>
              <a:buChar char="•"/>
              <a:tabLst>
                <a:tab pos="533400" algn="l"/>
              </a:tabLst>
            </a:pPr>
            <a:r>
              <a:rPr kumimoji="0" lang="zh-CN" altLang="en-US"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体积小，结构紧凑，需要的安装空间小。</a:t>
            </a:r>
            <a:endParaRPr kumimoji="0" lang="zh-CN" altLang="en-US" sz="2000" b="0" i="0" u="none" strike="noStrike" cap="none" normalizeH="0" baseline="0" dirty="0">
              <a:ln>
                <a:noFill/>
              </a:ln>
              <a:solidFill>
                <a:schemeClr val="tx1"/>
              </a:solidFill>
              <a:effectLst/>
              <a:latin typeface="宋体" panose="02010600030101010101" pitchFamily="2" charset="-122"/>
              <a:ea typeface="宋体" panose="02010600030101010101"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宋体" panose="02010600030101010101" pitchFamily="2" charset="-122"/>
                <a:ea typeface="宋体" panose="02010600030101010101" pitchFamily="2" charset="-122"/>
              </a:rPr>
              <a:t>三、技术指标</a:t>
            </a:r>
            <a:endParaRPr lang="zh-CN" altLang="en-US" dirty="0">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p:txBody>
          <a:bodyPr/>
          <a:lstStyle/>
          <a:p>
            <a:r>
              <a:rPr lang="zh-CN" altLang="zh-CN" dirty="0">
                <a:latin typeface="宋体" panose="02010600030101010101" pitchFamily="2" charset="-122"/>
                <a:ea typeface="宋体" panose="02010600030101010101" pitchFamily="2" charset="-122"/>
              </a:rPr>
              <a:t>输出参数：（有源输出）</a:t>
            </a:r>
            <a:endParaRPr lang="en-US" altLang="zh-CN" dirty="0">
              <a:latin typeface="宋体" panose="02010600030101010101" pitchFamily="2" charset="-122"/>
              <a:ea typeface="宋体" panose="02010600030101010101" pitchFamily="2" charset="-122"/>
            </a:endParaRPr>
          </a:p>
          <a:p>
            <a:endParaRPr lang="zh-CN" altLang="zh-CN" dirty="0">
              <a:latin typeface="宋体" panose="02010600030101010101" pitchFamily="2" charset="-122"/>
              <a:ea typeface="宋体" panose="02010600030101010101" pitchFamily="2" charset="-122"/>
            </a:endParaRPr>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48123F07-A749-425C-9E09-8D00CDFBBF2F}" type="slidenum">
              <a:rPr lang="zh-CN" altLang="en-US" smtClean="0"/>
            </a:fld>
            <a:endParaRPr lang="zh-CN" altLang="en-US"/>
          </a:p>
        </p:txBody>
      </p:sp>
      <p:graphicFrame>
        <p:nvGraphicFramePr>
          <p:cNvPr id="10" name="表格 9"/>
          <p:cNvGraphicFramePr>
            <a:graphicFrameLocks noGrp="1"/>
          </p:cNvGraphicFramePr>
          <p:nvPr/>
        </p:nvGraphicFramePr>
        <p:xfrm>
          <a:off x="1713391" y="2521258"/>
          <a:ext cx="9268288" cy="3666824"/>
        </p:xfrm>
        <a:graphic>
          <a:graphicData uri="http://schemas.openxmlformats.org/drawingml/2006/table">
            <a:tbl>
              <a:tblPr/>
              <a:tblGrid>
                <a:gridCol w="1483125"/>
                <a:gridCol w="2130086"/>
                <a:gridCol w="1953087"/>
                <a:gridCol w="1926455"/>
                <a:gridCol w="1775535"/>
              </a:tblGrid>
              <a:tr h="387681">
                <a:tc>
                  <a:txBody>
                    <a:bodyPr/>
                    <a:lstStyle/>
                    <a:p>
                      <a:pPr indent="266700" algn="l">
                        <a:spcAft>
                          <a:spcPts val="0"/>
                        </a:spcAft>
                      </a:pPr>
                      <a:r>
                        <a:rPr lang="en-US" sz="1800" kern="100" dirty="0">
                          <a:effectLst/>
                          <a:latin typeface="Times New Roman" panose="02020603050405020304" pitchFamily="18" charset="0"/>
                          <a:ea typeface="宋体" panose="02010600030101010101" pitchFamily="2" charset="-122"/>
                        </a:rPr>
                        <a:t> </a:t>
                      </a:r>
                      <a:endParaRPr lang="zh-CN" sz="1800" kern="100" dirty="0">
                        <a:effectLst/>
                        <a:latin typeface="Times New Roman" panose="02020603050405020304" pitchFamily="18" charset="0"/>
                        <a:ea typeface="宋体" panose="02010600030101010101" pitchFamily="2" charset="-122"/>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indent="266700" algn="l">
                        <a:spcAft>
                          <a:spcPts val="0"/>
                        </a:spcAft>
                      </a:pPr>
                      <a:r>
                        <a:rPr lang="en-US" altLang="zh-CN" sz="1800" kern="100" dirty="0">
                          <a:effectLst/>
                          <a:latin typeface="Times New Roman" panose="02020603050405020304" pitchFamily="18" charset="0"/>
                          <a:ea typeface="宋体" panose="02010600030101010101" pitchFamily="2" charset="-122"/>
                        </a:rPr>
                        <a:t>   </a:t>
                      </a:r>
                      <a:r>
                        <a:rPr lang="zh-CN" sz="1800" kern="100" dirty="0">
                          <a:effectLst/>
                          <a:latin typeface="Times New Roman" panose="02020603050405020304" pitchFamily="18" charset="0"/>
                          <a:ea typeface="宋体" panose="02010600030101010101" pitchFamily="2" charset="-122"/>
                        </a:rPr>
                        <a:t>参数范围</a:t>
                      </a:r>
                      <a:endParaRPr lang="zh-CN" sz="1800" kern="10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indent="266700" algn="l">
                        <a:spcAft>
                          <a:spcPts val="0"/>
                        </a:spcAft>
                      </a:pPr>
                      <a:r>
                        <a:rPr lang="en-US" altLang="zh-CN" sz="1800" kern="100" dirty="0">
                          <a:effectLst/>
                          <a:latin typeface="Times New Roman" panose="02020603050405020304" pitchFamily="18" charset="0"/>
                          <a:ea typeface="宋体" panose="02010600030101010101" pitchFamily="2" charset="-122"/>
                        </a:rPr>
                        <a:t>  </a:t>
                      </a:r>
                      <a:r>
                        <a:rPr lang="zh-CN" sz="1800" kern="100" dirty="0">
                          <a:effectLst/>
                          <a:latin typeface="Times New Roman" panose="02020603050405020304" pitchFamily="18" charset="0"/>
                          <a:ea typeface="宋体" panose="02010600030101010101" pitchFamily="2" charset="-122"/>
                        </a:rPr>
                        <a:t>显示分辨率</a:t>
                      </a:r>
                      <a:endParaRPr lang="zh-CN" sz="1800" kern="10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indent="266700" algn="l">
                        <a:spcAft>
                          <a:spcPts val="0"/>
                        </a:spcAft>
                      </a:pPr>
                      <a:r>
                        <a:rPr lang="en-US" altLang="zh-CN" sz="1800" kern="100" dirty="0">
                          <a:effectLst/>
                          <a:latin typeface="Times New Roman" panose="02020603050405020304" pitchFamily="18" charset="0"/>
                          <a:ea typeface="宋体" panose="02010600030101010101" pitchFamily="2" charset="-122"/>
                        </a:rPr>
                        <a:t>   </a:t>
                      </a:r>
                      <a:r>
                        <a:rPr lang="zh-CN" sz="1800" kern="100" dirty="0">
                          <a:effectLst/>
                          <a:latin typeface="Times New Roman" panose="02020603050405020304" pitchFamily="18" charset="0"/>
                          <a:ea typeface="宋体" panose="02010600030101010101" pitchFamily="2" charset="-122"/>
                        </a:rPr>
                        <a:t>信号输出</a:t>
                      </a:r>
                      <a:endParaRPr lang="zh-CN" sz="1800" kern="10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indent="266700" algn="l">
                        <a:spcAft>
                          <a:spcPts val="0"/>
                        </a:spcAft>
                      </a:pPr>
                      <a:r>
                        <a:rPr lang="en-US" altLang="zh-CN" sz="1800" kern="100" dirty="0">
                          <a:effectLst/>
                          <a:latin typeface="Times New Roman" panose="02020603050405020304" pitchFamily="18" charset="0"/>
                          <a:ea typeface="宋体" panose="02010600030101010101" pitchFamily="2" charset="-122"/>
                        </a:rPr>
                        <a:t>  </a:t>
                      </a:r>
                      <a:r>
                        <a:rPr lang="zh-CN" sz="1800" kern="100" dirty="0">
                          <a:effectLst/>
                          <a:latin typeface="Times New Roman" panose="02020603050405020304" pitchFamily="18" charset="0"/>
                          <a:ea typeface="宋体" panose="02010600030101010101" pitchFamily="2" charset="-122"/>
                        </a:rPr>
                        <a:t>准确度</a:t>
                      </a:r>
                      <a:endParaRPr lang="zh-CN" sz="1800" kern="10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010236">
                <a:tc>
                  <a:txBody>
                    <a:bodyPr/>
                    <a:lstStyle/>
                    <a:p>
                      <a:pPr indent="266700" algn="l">
                        <a:spcAft>
                          <a:spcPts val="0"/>
                        </a:spcAft>
                      </a:pPr>
                      <a:r>
                        <a:rPr lang="zh-CN" sz="1800" kern="100" dirty="0">
                          <a:effectLst/>
                          <a:latin typeface="Times New Roman" panose="02020603050405020304" pitchFamily="18" charset="0"/>
                          <a:ea typeface="宋体" panose="02010600030101010101" pitchFamily="2" charset="-122"/>
                        </a:rPr>
                        <a:t>烟气流速</a:t>
                      </a:r>
                      <a:endParaRPr lang="zh-CN" sz="1800" kern="100" dirty="0">
                        <a:effectLst/>
                        <a:latin typeface="Times New Roman" panose="02020603050405020304" pitchFamily="18" charset="0"/>
                        <a:ea typeface="宋体" panose="02010600030101010101" pitchFamily="2" charset="-122"/>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indent="266700" algn="l">
                        <a:spcAft>
                          <a:spcPts val="0"/>
                        </a:spcAft>
                      </a:pPr>
                      <a:r>
                        <a:rPr lang="zh-CN" sz="1800" kern="100" dirty="0">
                          <a:effectLst/>
                          <a:latin typeface="Times New Roman" panose="02020603050405020304" pitchFamily="18" charset="0"/>
                          <a:ea typeface="宋体" panose="02010600030101010101" pitchFamily="2" charset="-122"/>
                        </a:rPr>
                        <a:t>（</a:t>
                      </a:r>
                      <a:r>
                        <a:rPr lang="en-US" sz="1800" kern="100" dirty="0">
                          <a:effectLst/>
                          <a:latin typeface="Times New Roman" panose="02020603050405020304" pitchFamily="18" charset="0"/>
                          <a:ea typeface="宋体" panose="02010600030101010101" pitchFamily="2" charset="-122"/>
                        </a:rPr>
                        <a:t>0~40</a:t>
                      </a:r>
                      <a:r>
                        <a:rPr lang="zh-CN" sz="1800" kern="100" dirty="0">
                          <a:effectLst/>
                          <a:latin typeface="Times New Roman" panose="02020603050405020304" pitchFamily="18" charset="0"/>
                          <a:ea typeface="宋体" panose="02010600030101010101" pitchFamily="2" charset="-122"/>
                        </a:rPr>
                        <a:t>）</a:t>
                      </a:r>
                      <a:r>
                        <a:rPr lang="en-US" sz="1800" kern="100" dirty="0">
                          <a:effectLst/>
                          <a:latin typeface="Times New Roman" panose="02020603050405020304" pitchFamily="18" charset="0"/>
                          <a:ea typeface="宋体" panose="02010600030101010101" pitchFamily="2" charset="-122"/>
                        </a:rPr>
                        <a:t>m/s</a:t>
                      </a:r>
                      <a:endParaRPr lang="zh-CN" sz="1800" kern="100" dirty="0">
                        <a:effectLst/>
                        <a:latin typeface="Times New Roman" panose="02020603050405020304" pitchFamily="18" charset="0"/>
                        <a:ea typeface="宋体" panose="02010600030101010101" pitchFamily="2" charset="-122"/>
                      </a:endParaRPr>
                    </a:p>
                    <a:p>
                      <a:pPr indent="266700" algn="l">
                        <a:spcAft>
                          <a:spcPts val="0"/>
                        </a:spcAft>
                      </a:pPr>
                      <a:r>
                        <a:rPr lang="zh-CN" sz="1800" kern="100" dirty="0">
                          <a:effectLst/>
                          <a:latin typeface="Times New Roman" panose="02020603050405020304" pitchFamily="18" charset="0"/>
                          <a:ea typeface="宋体" panose="02010600030101010101" pitchFamily="2" charset="-122"/>
                        </a:rPr>
                        <a:t>（</a:t>
                      </a:r>
                      <a:r>
                        <a:rPr lang="en-US" sz="1800" kern="100" dirty="0">
                          <a:effectLst/>
                          <a:latin typeface="Times New Roman" panose="02020603050405020304" pitchFamily="18" charset="0"/>
                          <a:ea typeface="宋体" panose="02010600030101010101" pitchFamily="2" charset="-122"/>
                        </a:rPr>
                        <a:t>0~20</a:t>
                      </a:r>
                      <a:r>
                        <a:rPr lang="zh-CN" sz="1800" kern="100" dirty="0">
                          <a:effectLst/>
                          <a:latin typeface="Times New Roman" panose="02020603050405020304" pitchFamily="18" charset="0"/>
                          <a:ea typeface="宋体" panose="02010600030101010101" pitchFamily="2" charset="-122"/>
                        </a:rPr>
                        <a:t>）</a:t>
                      </a:r>
                      <a:r>
                        <a:rPr lang="en-US" sz="1800" kern="100" dirty="0">
                          <a:effectLst/>
                          <a:latin typeface="Times New Roman" panose="02020603050405020304" pitchFamily="18" charset="0"/>
                          <a:ea typeface="宋体" panose="02010600030101010101" pitchFamily="2" charset="-122"/>
                        </a:rPr>
                        <a:t>m/s</a:t>
                      </a:r>
                      <a:endParaRPr lang="zh-CN" sz="1800" kern="100" dirty="0">
                        <a:effectLst/>
                        <a:latin typeface="Times New Roman" panose="02020603050405020304" pitchFamily="18" charset="0"/>
                        <a:ea typeface="宋体" panose="02010600030101010101" pitchFamily="2" charset="-122"/>
                      </a:endParaRPr>
                    </a:p>
                    <a:p>
                      <a:pPr indent="266700" algn="l">
                        <a:spcAft>
                          <a:spcPts val="0"/>
                        </a:spcAft>
                      </a:pPr>
                      <a:r>
                        <a:rPr lang="zh-CN" sz="1800" kern="100" dirty="0">
                          <a:effectLst/>
                          <a:latin typeface="Times New Roman" panose="02020603050405020304" pitchFamily="18" charset="0"/>
                          <a:ea typeface="宋体" panose="02010600030101010101" pitchFamily="2" charset="-122"/>
                        </a:rPr>
                        <a:t>（可选）</a:t>
                      </a:r>
                      <a:endParaRPr lang="zh-CN" sz="1800" kern="10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indent="266700" algn="l">
                        <a:spcAft>
                          <a:spcPts val="0"/>
                        </a:spcAft>
                      </a:pPr>
                      <a:r>
                        <a:rPr lang="en-US" sz="1800" kern="100" dirty="0">
                          <a:effectLst/>
                          <a:latin typeface="Times New Roman" panose="02020603050405020304" pitchFamily="18" charset="0"/>
                          <a:ea typeface="宋体" panose="02010600030101010101" pitchFamily="2" charset="-122"/>
                        </a:rPr>
                        <a:t>0.1m/s</a:t>
                      </a:r>
                      <a:endParaRPr lang="zh-CN" sz="1800" kern="10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indent="266700" algn="l">
                        <a:spcAft>
                          <a:spcPts val="0"/>
                        </a:spcAft>
                      </a:pPr>
                      <a:r>
                        <a:rPr lang="zh-CN" sz="1800" kern="100" dirty="0">
                          <a:effectLst/>
                          <a:latin typeface="Times New Roman" panose="02020603050405020304" pitchFamily="18" charset="0"/>
                          <a:ea typeface="宋体" panose="02010600030101010101" pitchFamily="2" charset="-122"/>
                        </a:rPr>
                        <a:t>（</a:t>
                      </a:r>
                      <a:r>
                        <a:rPr lang="en-US" sz="1800" kern="100" dirty="0">
                          <a:effectLst/>
                          <a:latin typeface="Times New Roman" panose="02020603050405020304" pitchFamily="18" charset="0"/>
                          <a:ea typeface="宋体" panose="02010600030101010101" pitchFamily="2" charset="-122"/>
                        </a:rPr>
                        <a:t>4 ~ 20</a:t>
                      </a:r>
                      <a:r>
                        <a:rPr lang="zh-CN" sz="1800" kern="100" dirty="0">
                          <a:effectLst/>
                          <a:latin typeface="Times New Roman" panose="02020603050405020304" pitchFamily="18" charset="0"/>
                          <a:ea typeface="宋体" panose="02010600030101010101" pitchFamily="2" charset="-122"/>
                        </a:rPr>
                        <a:t>）</a:t>
                      </a:r>
                      <a:r>
                        <a:rPr lang="en-US" sz="1800" kern="100" dirty="0">
                          <a:effectLst/>
                          <a:latin typeface="Times New Roman" panose="02020603050405020304" pitchFamily="18" charset="0"/>
                          <a:ea typeface="宋体" panose="02010600030101010101" pitchFamily="2" charset="-122"/>
                        </a:rPr>
                        <a:t>mA</a:t>
                      </a:r>
                      <a:endParaRPr lang="zh-CN" sz="1800" kern="10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indent="266700" algn="l">
                        <a:spcAft>
                          <a:spcPts val="0"/>
                        </a:spcAft>
                      </a:pPr>
                      <a:r>
                        <a:rPr lang="zh-CN" sz="1800" kern="100">
                          <a:effectLst/>
                          <a:latin typeface="Times New Roman" panose="02020603050405020304" pitchFamily="18" charset="0"/>
                          <a:ea typeface="宋体" panose="02010600030101010101" pitchFamily="2" charset="-122"/>
                        </a:rPr>
                        <a:t>±</a:t>
                      </a:r>
                      <a:r>
                        <a:rPr lang="en-US" sz="1800" kern="100">
                          <a:effectLst/>
                          <a:latin typeface="Times New Roman" panose="02020603050405020304" pitchFamily="18" charset="0"/>
                          <a:ea typeface="宋体" panose="02010600030101010101" pitchFamily="2" charset="-122"/>
                        </a:rPr>
                        <a:t>2.5%FS</a:t>
                      </a:r>
                      <a:endParaRPr lang="zh-CN" sz="1800" kern="10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711431">
                <a:tc>
                  <a:txBody>
                    <a:bodyPr/>
                    <a:lstStyle/>
                    <a:p>
                      <a:pPr indent="266700" algn="l">
                        <a:spcAft>
                          <a:spcPts val="0"/>
                        </a:spcAft>
                      </a:pPr>
                      <a:r>
                        <a:rPr lang="zh-CN" sz="1800" kern="100">
                          <a:effectLst/>
                          <a:latin typeface="Times New Roman" panose="02020603050405020304" pitchFamily="18" charset="0"/>
                          <a:ea typeface="宋体" panose="02010600030101010101" pitchFamily="2" charset="-122"/>
                        </a:rPr>
                        <a:t>烟气动压</a:t>
                      </a:r>
                      <a:endParaRPr lang="zh-CN" sz="1800" kern="100">
                        <a:effectLst/>
                        <a:latin typeface="Times New Roman" panose="02020603050405020304" pitchFamily="18" charset="0"/>
                        <a:ea typeface="宋体" panose="02010600030101010101" pitchFamily="2" charset="-122"/>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l">
                        <a:spcAft>
                          <a:spcPts val="0"/>
                        </a:spcAft>
                      </a:pPr>
                      <a:r>
                        <a:rPr lang="zh-CN" sz="1800" kern="100" dirty="0">
                          <a:effectLst/>
                          <a:latin typeface="Times New Roman" panose="02020603050405020304" pitchFamily="18" charset="0"/>
                          <a:ea typeface="宋体" panose="02010600030101010101" pitchFamily="2" charset="-122"/>
                        </a:rPr>
                        <a:t>（</a:t>
                      </a:r>
                      <a:r>
                        <a:rPr lang="en-US" sz="1800" kern="100" dirty="0">
                          <a:effectLst/>
                          <a:latin typeface="Times New Roman" panose="02020603050405020304" pitchFamily="18" charset="0"/>
                          <a:ea typeface="宋体" panose="02010600030101010101" pitchFamily="2" charset="-122"/>
                        </a:rPr>
                        <a:t>0~1000 </a:t>
                      </a:r>
                      <a:r>
                        <a:rPr lang="zh-CN" sz="1800" kern="100" dirty="0">
                          <a:effectLst/>
                          <a:latin typeface="Times New Roman" panose="02020603050405020304" pitchFamily="18" charset="0"/>
                          <a:ea typeface="宋体" panose="02010600030101010101" pitchFamily="2" charset="-122"/>
                        </a:rPr>
                        <a:t>）</a:t>
                      </a:r>
                      <a:r>
                        <a:rPr lang="en-US" sz="1800" kern="100" dirty="0">
                          <a:effectLst/>
                          <a:latin typeface="Times New Roman" panose="02020603050405020304" pitchFamily="18" charset="0"/>
                          <a:ea typeface="宋体" panose="02010600030101010101" pitchFamily="2" charset="-122"/>
                        </a:rPr>
                        <a:t>Pa</a:t>
                      </a:r>
                      <a:endParaRPr lang="zh-CN" sz="1800" kern="100" dirty="0">
                        <a:effectLst/>
                        <a:latin typeface="Times New Roman" panose="02020603050405020304" pitchFamily="18" charset="0"/>
                        <a:ea typeface="宋体" panose="02010600030101010101" pitchFamily="2" charset="-122"/>
                      </a:endParaRPr>
                    </a:p>
                    <a:p>
                      <a:pPr indent="266700" algn="l">
                        <a:spcAft>
                          <a:spcPts val="0"/>
                        </a:spcAft>
                      </a:pPr>
                      <a:r>
                        <a:rPr lang="zh-CN" sz="1800" kern="100" dirty="0">
                          <a:effectLst/>
                          <a:latin typeface="Times New Roman" panose="02020603050405020304" pitchFamily="18" charset="0"/>
                          <a:ea typeface="宋体" panose="02010600030101010101" pitchFamily="2" charset="-122"/>
                        </a:rPr>
                        <a:t>（</a:t>
                      </a:r>
                      <a:r>
                        <a:rPr lang="en-US" sz="1800" kern="100" dirty="0">
                          <a:effectLst/>
                          <a:latin typeface="Times New Roman" panose="02020603050405020304" pitchFamily="18" charset="0"/>
                          <a:ea typeface="宋体" panose="02010600030101010101" pitchFamily="2" charset="-122"/>
                        </a:rPr>
                        <a:t>0~200 </a:t>
                      </a:r>
                      <a:r>
                        <a:rPr lang="zh-CN" sz="1800" kern="100" dirty="0">
                          <a:effectLst/>
                          <a:latin typeface="Times New Roman" panose="02020603050405020304" pitchFamily="18" charset="0"/>
                          <a:ea typeface="宋体" panose="02010600030101010101" pitchFamily="2" charset="-122"/>
                        </a:rPr>
                        <a:t>） </a:t>
                      </a:r>
                      <a:r>
                        <a:rPr lang="en-US" sz="1800" kern="100" dirty="0">
                          <a:effectLst/>
                          <a:latin typeface="Times New Roman" panose="02020603050405020304" pitchFamily="18" charset="0"/>
                          <a:ea typeface="宋体" panose="02010600030101010101" pitchFamily="2" charset="-122"/>
                        </a:rPr>
                        <a:t>Pa</a:t>
                      </a:r>
                      <a:endParaRPr lang="zh-CN" sz="1800" kern="10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l">
                        <a:spcAft>
                          <a:spcPts val="0"/>
                        </a:spcAft>
                      </a:pPr>
                      <a:r>
                        <a:rPr lang="en-US" sz="1800" kern="100" dirty="0">
                          <a:effectLst/>
                          <a:latin typeface="Times New Roman" panose="02020603050405020304" pitchFamily="18" charset="0"/>
                          <a:ea typeface="宋体" panose="02010600030101010101" pitchFamily="2" charset="-122"/>
                        </a:rPr>
                        <a:t>1Pa</a:t>
                      </a:r>
                      <a:endParaRPr lang="zh-CN" sz="1800" kern="10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l">
                        <a:spcAft>
                          <a:spcPts val="0"/>
                        </a:spcAft>
                      </a:pPr>
                      <a:r>
                        <a:rPr lang="zh-CN" sz="1800" kern="100">
                          <a:effectLst/>
                          <a:latin typeface="Times New Roman" panose="02020603050405020304" pitchFamily="18" charset="0"/>
                          <a:ea typeface="宋体" panose="02010600030101010101" pitchFamily="2" charset="-122"/>
                        </a:rPr>
                        <a:t>（</a:t>
                      </a:r>
                      <a:r>
                        <a:rPr lang="en-US" sz="1800" kern="100">
                          <a:effectLst/>
                          <a:latin typeface="Times New Roman" panose="02020603050405020304" pitchFamily="18" charset="0"/>
                          <a:ea typeface="宋体" panose="02010600030101010101" pitchFamily="2" charset="-122"/>
                        </a:rPr>
                        <a:t>4 ~ 20</a:t>
                      </a:r>
                      <a:r>
                        <a:rPr lang="zh-CN" sz="1800" kern="100">
                          <a:effectLst/>
                          <a:latin typeface="Times New Roman" panose="02020603050405020304" pitchFamily="18" charset="0"/>
                          <a:ea typeface="宋体" panose="02010600030101010101" pitchFamily="2" charset="-122"/>
                        </a:rPr>
                        <a:t>）</a:t>
                      </a:r>
                      <a:r>
                        <a:rPr lang="en-US" sz="1800" kern="100">
                          <a:effectLst/>
                          <a:latin typeface="Times New Roman" panose="02020603050405020304" pitchFamily="18" charset="0"/>
                          <a:ea typeface="宋体" panose="02010600030101010101" pitchFamily="2" charset="-122"/>
                        </a:rPr>
                        <a:t>mA</a:t>
                      </a:r>
                      <a:endParaRPr lang="zh-CN" sz="1800" kern="10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l">
                        <a:spcAft>
                          <a:spcPts val="0"/>
                        </a:spcAft>
                      </a:pPr>
                      <a:r>
                        <a:rPr lang="zh-CN" sz="1800" kern="100">
                          <a:effectLst/>
                          <a:latin typeface="Times New Roman" panose="02020603050405020304" pitchFamily="18" charset="0"/>
                          <a:ea typeface="宋体" panose="02010600030101010101" pitchFamily="2" charset="-122"/>
                        </a:rPr>
                        <a:t>±</a:t>
                      </a:r>
                      <a:r>
                        <a:rPr lang="en-US" sz="1800" kern="100">
                          <a:effectLst/>
                          <a:latin typeface="Times New Roman" panose="02020603050405020304" pitchFamily="18" charset="0"/>
                          <a:ea typeface="宋体" panose="02010600030101010101" pitchFamily="2" charset="-122"/>
                        </a:rPr>
                        <a:t>2.5%FS</a:t>
                      </a:r>
                      <a:endParaRPr lang="zh-CN" sz="1800" kern="10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1676">
                <a:tc>
                  <a:txBody>
                    <a:bodyPr/>
                    <a:lstStyle/>
                    <a:p>
                      <a:pPr indent="266700" algn="l">
                        <a:spcAft>
                          <a:spcPts val="0"/>
                        </a:spcAft>
                      </a:pPr>
                      <a:r>
                        <a:rPr lang="zh-CN" sz="1800" kern="100">
                          <a:effectLst/>
                          <a:latin typeface="Times New Roman" panose="02020603050405020304" pitchFamily="18" charset="0"/>
                          <a:ea typeface="宋体" panose="02010600030101010101" pitchFamily="2" charset="-122"/>
                        </a:rPr>
                        <a:t>烟气压力</a:t>
                      </a:r>
                      <a:endParaRPr lang="zh-CN" sz="1800" kern="100">
                        <a:effectLst/>
                        <a:latin typeface="Times New Roman" panose="02020603050405020304" pitchFamily="18" charset="0"/>
                        <a:ea typeface="宋体" panose="02010600030101010101" pitchFamily="2" charset="-122"/>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6700" indent="-66675" algn="l">
                        <a:spcAft>
                          <a:spcPts val="0"/>
                        </a:spcAft>
                      </a:pPr>
                      <a:r>
                        <a:rPr lang="en-US" sz="1800" kern="100" dirty="0">
                          <a:effectLst/>
                          <a:latin typeface="Times New Roman" panose="02020603050405020304" pitchFamily="18" charset="0"/>
                          <a:ea typeface="宋体" panose="02010600030101010101" pitchFamily="2" charset="-122"/>
                        </a:rPr>
                        <a:t>60-140kPa (</a:t>
                      </a:r>
                      <a:r>
                        <a:rPr lang="zh-CN" sz="1800" kern="100" dirty="0">
                          <a:effectLst/>
                          <a:latin typeface="Times New Roman" panose="02020603050405020304" pitchFamily="18" charset="0"/>
                          <a:ea typeface="宋体" panose="02010600030101010101" pitchFamily="2" charset="-122"/>
                        </a:rPr>
                        <a:t>绝压</a:t>
                      </a:r>
                      <a:r>
                        <a:rPr lang="en-US" sz="1800" kern="100" dirty="0">
                          <a:effectLst/>
                          <a:latin typeface="Times New Roman" panose="02020603050405020304" pitchFamily="18" charset="0"/>
                          <a:ea typeface="宋体" panose="02010600030101010101" pitchFamily="2" charset="-122"/>
                        </a:rPr>
                        <a:t>)</a:t>
                      </a:r>
                      <a:endParaRPr lang="en-US" sz="1800" kern="100" dirty="0">
                        <a:effectLst/>
                        <a:latin typeface="Times New Roman" panose="02020603050405020304" pitchFamily="18" charset="0"/>
                        <a:ea typeface="宋体" panose="02010600030101010101" pitchFamily="2" charset="-122"/>
                      </a:endParaRPr>
                    </a:p>
                    <a:p>
                      <a:pPr marL="266700" indent="-66675" algn="l">
                        <a:spcAft>
                          <a:spcPts val="0"/>
                        </a:spcAft>
                      </a:pPr>
                      <a:r>
                        <a:rPr lang="en-US" sz="1800" kern="100" dirty="0">
                          <a:effectLst/>
                          <a:latin typeface="Times New Roman" panose="02020603050405020304" pitchFamily="18" charset="0"/>
                          <a:ea typeface="宋体" panose="02010600030101010101" pitchFamily="2" charset="-122"/>
                        </a:rPr>
                        <a:t>-7~7kPa  </a:t>
                      </a:r>
                      <a:r>
                        <a:rPr lang="zh-CN" altLang="en-US" sz="1800" kern="100" dirty="0">
                          <a:effectLst/>
                          <a:latin typeface="Times New Roman" panose="02020603050405020304" pitchFamily="18" charset="0"/>
                          <a:ea typeface="宋体" panose="02010600030101010101" pitchFamily="2" charset="-122"/>
                        </a:rPr>
                        <a:t>（静压）</a:t>
                      </a:r>
                      <a:endParaRPr lang="zh-CN" sz="1800" kern="10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l">
                        <a:spcAft>
                          <a:spcPts val="0"/>
                        </a:spcAft>
                      </a:pPr>
                      <a:r>
                        <a:rPr lang="en-US" sz="1800" kern="100" dirty="0">
                          <a:effectLst/>
                          <a:latin typeface="Times New Roman" panose="02020603050405020304" pitchFamily="18" charset="0"/>
                          <a:ea typeface="宋体" panose="02010600030101010101" pitchFamily="2" charset="-122"/>
                        </a:rPr>
                        <a:t>0.1kPa</a:t>
                      </a:r>
                      <a:r>
                        <a:rPr lang="zh-CN" sz="1800" kern="100" dirty="0">
                          <a:effectLst/>
                          <a:latin typeface="Times New Roman" panose="02020603050405020304" pitchFamily="18" charset="0"/>
                          <a:ea typeface="宋体" panose="02010600030101010101" pitchFamily="2" charset="-122"/>
                        </a:rPr>
                        <a:t>（绝压）</a:t>
                      </a:r>
                      <a:endParaRPr lang="zh-CN" sz="1800" kern="10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l">
                        <a:spcAft>
                          <a:spcPts val="0"/>
                        </a:spcAft>
                      </a:pPr>
                      <a:r>
                        <a:rPr lang="zh-CN" sz="1800" kern="100" dirty="0">
                          <a:effectLst/>
                          <a:latin typeface="Times New Roman" panose="02020603050405020304" pitchFamily="18" charset="0"/>
                          <a:ea typeface="宋体" panose="02010600030101010101" pitchFamily="2" charset="-122"/>
                        </a:rPr>
                        <a:t>（</a:t>
                      </a:r>
                      <a:r>
                        <a:rPr lang="en-US" sz="1800" kern="100" dirty="0">
                          <a:effectLst/>
                          <a:latin typeface="Times New Roman" panose="02020603050405020304" pitchFamily="18" charset="0"/>
                          <a:ea typeface="宋体" panose="02010600030101010101" pitchFamily="2" charset="-122"/>
                        </a:rPr>
                        <a:t>4 ~ 20</a:t>
                      </a:r>
                      <a:r>
                        <a:rPr lang="zh-CN" sz="1800" kern="100" dirty="0">
                          <a:effectLst/>
                          <a:latin typeface="Times New Roman" panose="02020603050405020304" pitchFamily="18" charset="0"/>
                          <a:ea typeface="宋体" panose="02010600030101010101" pitchFamily="2" charset="-122"/>
                        </a:rPr>
                        <a:t>）</a:t>
                      </a:r>
                      <a:r>
                        <a:rPr lang="en-US" sz="1800" kern="100" dirty="0">
                          <a:effectLst/>
                          <a:latin typeface="Times New Roman" panose="02020603050405020304" pitchFamily="18" charset="0"/>
                          <a:ea typeface="宋体" panose="02010600030101010101" pitchFamily="2" charset="-122"/>
                        </a:rPr>
                        <a:t>mA</a:t>
                      </a:r>
                      <a:endParaRPr lang="zh-CN" sz="1800" kern="10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l">
                        <a:spcAft>
                          <a:spcPts val="0"/>
                        </a:spcAft>
                      </a:pPr>
                      <a:r>
                        <a:rPr lang="zh-CN" sz="1800" kern="100" dirty="0">
                          <a:effectLst/>
                          <a:latin typeface="Times New Roman" panose="02020603050405020304" pitchFamily="18" charset="0"/>
                          <a:ea typeface="宋体" panose="02010600030101010101" pitchFamily="2" charset="-122"/>
                        </a:rPr>
                        <a:t>±</a:t>
                      </a:r>
                      <a:r>
                        <a:rPr lang="ru-RU" sz="1800" kern="100" dirty="0">
                          <a:effectLst/>
                          <a:latin typeface="Times New Roman" panose="02020603050405020304" pitchFamily="18" charset="0"/>
                          <a:ea typeface="宋体" panose="02010600030101010101" pitchFamily="2" charset="-122"/>
                        </a:rPr>
                        <a:t>2.5 </a:t>
                      </a:r>
                      <a:r>
                        <a:rPr lang="en-US" sz="1800" kern="100" dirty="0">
                          <a:effectLst/>
                          <a:latin typeface="Times New Roman" panose="02020603050405020304" pitchFamily="18" charset="0"/>
                          <a:ea typeface="宋体" panose="02010600030101010101" pitchFamily="2" charset="-122"/>
                        </a:rPr>
                        <a:t>%FS</a:t>
                      </a:r>
                      <a:endParaRPr lang="zh-CN" sz="1800" kern="10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5800">
                <a:tc>
                  <a:txBody>
                    <a:bodyPr/>
                    <a:lstStyle/>
                    <a:p>
                      <a:pPr indent="266700" algn="l">
                        <a:spcAft>
                          <a:spcPts val="0"/>
                        </a:spcAft>
                      </a:pPr>
                      <a:r>
                        <a:rPr lang="zh-CN" sz="1800" kern="100">
                          <a:effectLst/>
                          <a:latin typeface="Times New Roman" panose="02020603050405020304" pitchFamily="18" charset="0"/>
                          <a:ea typeface="宋体" panose="02010600030101010101" pitchFamily="2" charset="-122"/>
                        </a:rPr>
                        <a:t>烟气温度</a:t>
                      </a:r>
                      <a:endParaRPr lang="zh-CN" sz="1800" kern="100">
                        <a:effectLst/>
                        <a:latin typeface="Times New Roman" panose="02020603050405020304" pitchFamily="18" charset="0"/>
                        <a:ea typeface="宋体" panose="02010600030101010101" pitchFamily="2" charset="-122"/>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indent="266700" algn="l">
                        <a:spcAft>
                          <a:spcPts val="0"/>
                        </a:spcAft>
                      </a:pPr>
                      <a:r>
                        <a:rPr lang="zh-CN" sz="1800" kern="100" dirty="0">
                          <a:effectLst/>
                          <a:latin typeface="Times New Roman" panose="02020603050405020304" pitchFamily="18" charset="0"/>
                          <a:ea typeface="宋体" panose="02010600030101010101" pitchFamily="2" charset="-122"/>
                        </a:rPr>
                        <a:t>（</a:t>
                      </a:r>
                      <a:r>
                        <a:rPr lang="en-US" sz="1800" kern="100" dirty="0">
                          <a:effectLst/>
                          <a:latin typeface="Times New Roman" panose="02020603050405020304" pitchFamily="18" charset="0"/>
                          <a:ea typeface="宋体" panose="02010600030101010101" pitchFamily="2" charset="-122"/>
                        </a:rPr>
                        <a:t>0 ~ 500 </a:t>
                      </a:r>
                      <a:r>
                        <a:rPr lang="zh-CN" sz="1800" kern="100" dirty="0">
                          <a:effectLst/>
                          <a:latin typeface="Times New Roman" panose="02020603050405020304" pitchFamily="18" charset="0"/>
                          <a:ea typeface="宋体" panose="02010600030101010101" pitchFamily="2" charset="-122"/>
                        </a:rPr>
                        <a:t>）℃</a:t>
                      </a:r>
                      <a:endParaRPr lang="zh-CN" sz="1800" kern="10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indent="266700" algn="l">
                        <a:spcAft>
                          <a:spcPts val="0"/>
                        </a:spcAft>
                      </a:pPr>
                      <a:r>
                        <a:rPr lang="en-US" sz="1800" kern="100">
                          <a:effectLst/>
                          <a:latin typeface="Times New Roman" panose="02020603050405020304" pitchFamily="18" charset="0"/>
                          <a:ea typeface="宋体" panose="02010600030101010101" pitchFamily="2" charset="-122"/>
                        </a:rPr>
                        <a:t>0.1</a:t>
                      </a:r>
                      <a:r>
                        <a:rPr lang="zh-CN" sz="1800" kern="100">
                          <a:effectLst/>
                          <a:latin typeface="Times New Roman" panose="02020603050405020304" pitchFamily="18" charset="0"/>
                          <a:ea typeface="宋体" panose="02010600030101010101" pitchFamily="2" charset="-122"/>
                        </a:rPr>
                        <a:t>℃</a:t>
                      </a:r>
                      <a:endParaRPr lang="zh-CN" sz="1800" kern="10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indent="266700" algn="l">
                        <a:spcAft>
                          <a:spcPts val="0"/>
                        </a:spcAft>
                      </a:pPr>
                      <a:r>
                        <a:rPr lang="zh-CN" sz="1800" kern="100" dirty="0">
                          <a:effectLst/>
                          <a:latin typeface="Times New Roman" panose="02020603050405020304" pitchFamily="18" charset="0"/>
                          <a:ea typeface="宋体" panose="02010600030101010101" pitchFamily="2" charset="-122"/>
                        </a:rPr>
                        <a:t>（</a:t>
                      </a:r>
                      <a:r>
                        <a:rPr lang="en-US" sz="1800" kern="100" dirty="0">
                          <a:effectLst/>
                          <a:latin typeface="Times New Roman" panose="02020603050405020304" pitchFamily="18" charset="0"/>
                          <a:ea typeface="宋体" panose="02010600030101010101" pitchFamily="2" charset="-122"/>
                        </a:rPr>
                        <a:t>4 ~ 20</a:t>
                      </a:r>
                      <a:r>
                        <a:rPr lang="zh-CN" sz="1800" kern="100" dirty="0">
                          <a:effectLst/>
                          <a:latin typeface="Times New Roman" panose="02020603050405020304" pitchFamily="18" charset="0"/>
                          <a:ea typeface="宋体" panose="02010600030101010101" pitchFamily="2" charset="-122"/>
                        </a:rPr>
                        <a:t>）</a:t>
                      </a:r>
                      <a:r>
                        <a:rPr lang="en-US" sz="1800" kern="100" dirty="0">
                          <a:effectLst/>
                          <a:latin typeface="Times New Roman" panose="02020603050405020304" pitchFamily="18" charset="0"/>
                          <a:ea typeface="宋体" panose="02010600030101010101" pitchFamily="2" charset="-122"/>
                        </a:rPr>
                        <a:t>mA</a:t>
                      </a:r>
                      <a:endParaRPr lang="zh-CN" sz="1800" kern="10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indent="266700" algn="l">
                        <a:spcAft>
                          <a:spcPts val="0"/>
                        </a:spcAft>
                      </a:pPr>
                      <a:r>
                        <a:rPr lang="zh-CN" sz="1800" kern="100" dirty="0">
                          <a:effectLst/>
                          <a:latin typeface="Times New Roman" panose="02020603050405020304" pitchFamily="18" charset="0"/>
                          <a:ea typeface="宋体" panose="02010600030101010101" pitchFamily="2" charset="-122"/>
                        </a:rPr>
                        <a:t>±</a:t>
                      </a:r>
                      <a:r>
                        <a:rPr lang="en-US" sz="1800" kern="100" dirty="0">
                          <a:effectLst/>
                          <a:latin typeface="Times New Roman" panose="02020603050405020304" pitchFamily="18" charset="0"/>
                          <a:ea typeface="宋体" panose="02010600030101010101" pitchFamily="2" charset="-122"/>
                        </a:rPr>
                        <a:t>2.5%FS</a:t>
                      </a:r>
                      <a:endParaRPr lang="zh-CN" sz="1800" kern="10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48123F07-A749-425C-9E09-8D00CDFBBF2F}" type="slidenum">
              <a:rPr lang="zh-CN" altLang="en-US" smtClean="0"/>
            </a:fld>
            <a:endParaRPr lang="zh-CN" altLang="en-US"/>
          </a:p>
        </p:txBody>
      </p:sp>
      <p:sp>
        <p:nvSpPr>
          <p:cNvPr id="6" name="Rectangle 1"/>
          <p:cNvSpPr>
            <a:spLocks noGrp="1" noChangeArrowheads="1"/>
          </p:cNvSpPr>
          <p:nvPr>
            <p:ph idx="1"/>
          </p:nvPr>
        </p:nvSpPr>
        <p:spPr bwMode="auto">
          <a:xfrm>
            <a:off x="838200" y="282745"/>
            <a:ext cx="10125456" cy="594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indent="26860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68605" algn="l" defTabSz="914400" rtl="0" eaLnBrk="0" fontAlgn="base" latinLnBrk="0" hangingPunct="0">
              <a:lnSpc>
                <a:spcPct val="100000"/>
              </a:lnSpc>
              <a:spcBef>
                <a:spcPct val="0"/>
              </a:spcBef>
              <a:spcAft>
                <a:spcPct val="0"/>
              </a:spcAft>
              <a:buClrTx/>
              <a:buSzTx/>
              <a:buFontTx/>
              <a:buNone/>
            </a:pPr>
            <a:r>
              <a:rPr kumimoji="0" lang="zh-CN" altLang="zh-CN" sz="20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反吹单元</a:t>
            </a:r>
            <a:endParaRPr kumimoji="0" lang="zh-CN" altLang="zh-CN" sz="2000" b="0" i="0" u="none" strike="noStrike" cap="none" normalizeH="0" baseline="0" dirty="0">
              <a:ln>
                <a:noFill/>
              </a:ln>
              <a:solidFill>
                <a:schemeClr val="tx1"/>
              </a:solidFill>
              <a:effectLst/>
            </a:endParaRPr>
          </a:p>
          <a:p>
            <a:pPr marL="0" marR="0" lvl="0" indent="266700" algn="l" defTabSz="914400" rtl="0" eaLnBrk="0" fontAlgn="base" latinLnBrk="0" hangingPunct="0">
              <a:lnSpc>
                <a:spcPct val="100000"/>
              </a:lnSpc>
              <a:spcBef>
                <a:spcPct val="0"/>
              </a:spcBef>
              <a:spcAft>
                <a:spcPct val="0"/>
              </a:spcAft>
              <a:buClrTx/>
              <a:buSzTx/>
              <a:buFontTx/>
              <a:buNone/>
            </a:pPr>
            <a:r>
              <a:rPr kumimoji="0" lang="zh-CN"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电磁阀电源：</a:t>
            </a: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220VAC</a:t>
            </a:r>
            <a:r>
              <a:rPr kumimoji="0" lang="zh-CN" altLang="en-US"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，反吹时间：</a:t>
            </a: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4s</a:t>
            </a:r>
            <a:r>
              <a:rPr kumimoji="0" lang="zh-CN" altLang="en-US"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，反吹间隔时间：可设为</a:t>
            </a: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a:t>
            </a:r>
            <a:r>
              <a:rPr kumimoji="0" lang="zh-CN" altLang="en-US"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a:t>
            </a:r>
            <a:r>
              <a:rPr kumimoji="0" lang="zh-CN" altLang="en-US"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4</a:t>
            </a:r>
            <a:r>
              <a:rPr kumimoji="0" lang="zh-CN" altLang="en-US"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小时和</a:t>
            </a: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10</a:t>
            </a:r>
            <a:r>
              <a:rPr kumimoji="0" lang="zh-CN" altLang="en-US"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分钟或不反吹。出厂设为每</a:t>
            </a: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a:t>
            </a:r>
            <a:r>
              <a:rPr kumimoji="0" lang="zh-CN" altLang="en-US"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小时反吹一次。</a:t>
            </a:r>
            <a:endPar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266700" algn="l" defTabSz="914400" rtl="0" eaLnBrk="0" fontAlgn="base" latinLnBrk="0" hangingPunct="0">
              <a:lnSpc>
                <a:spcPct val="100000"/>
              </a:lnSpc>
              <a:spcBef>
                <a:spcPct val="0"/>
              </a:spcBef>
              <a:spcAft>
                <a:spcPct val="0"/>
              </a:spcAft>
              <a:buClrTx/>
              <a:buSzTx/>
              <a:buFontTx/>
              <a:buNone/>
            </a:pPr>
            <a:endParaRPr kumimoji="0" lang="zh-CN" altLang="en-US" sz="2000" b="0" i="0" u="none" strike="noStrike" cap="none" normalizeH="0" baseline="0" dirty="0">
              <a:ln>
                <a:noFill/>
              </a:ln>
              <a:solidFill>
                <a:schemeClr val="tx1"/>
              </a:solidFill>
              <a:effectLst/>
            </a:endParaRPr>
          </a:p>
          <a:p>
            <a:pPr marL="0" marR="0" lvl="0" indent="268605" algn="l" defTabSz="914400" rtl="0" eaLnBrk="0" fontAlgn="base" latinLnBrk="0" hangingPunct="0">
              <a:lnSpc>
                <a:spcPct val="100000"/>
              </a:lnSpc>
              <a:spcBef>
                <a:spcPct val="0"/>
              </a:spcBef>
              <a:spcAft>
                <a:spcPct val="0"/>
              </a:spcAft>
              <a:buClrTx/>
              <a:buSzTx/>
              <a:buFontTx/>
              <a:buNone/>
            </a:pPr>
            <a:r>
              <a:rPr kumimoji="0" lang="zh-CN" altLang="en-US" sz="20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反吹气源要求</a:t>
            </a:r>
            <a:r>
              <a:rPr kumimoji="0" lang="zh-CN" altLang="en-US"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zh-CN" altLang="en-US" sz="20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仪表气</a:t>
            </a:r>
            <a:r>
              <a:rPr kumimoji="0" lang="zh-CN" altLang="en-US"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zh-CN" altLang="en-US" sz="20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压力为</a:t>
            </a:r>
            <a:r>
              <a:rPr kumimoji="0" lang="en-US" altLang="zh-CN" sz="20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0.3~0.8MPa</a:t>
            </a:r>
            <a:r>
              <a:rPr kumimoji="0" lang="zh-CN" altLang="en-US" sz="20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（表压），配备减压阀和表头</a:t>
            </a:r>
            <a:r>
              <a:rPr kumimoji="0" lang="zh-CN" altLang="en-US"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zh-CN" altLang="en-US" sz="20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最大不得超过</a:t>
            </a:r>
            <a:r>
              <a:rPr kumimoji="0" lang="en-US" altLang="zh-CN" sz="20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0.8MPa</a:t>
            </a:r>
            <a:r>
              <a:rPr kumimoji="0" lang="zh-CN" altLang="en-US" sz="20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endParaRPr kumimoji="0" lang="en-US" altLang="zh-CN" sz="20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268605" algn="l" defTabSz="914400" rtl="0" eaLnBrk="0" fontAlgn="base" latinLnBrk="0" hangingPunct="0">
              <a:lnSpc>
                <a:spcPct val="100000"/>
              </a:lnSpc>
              <a:spcBef>
                <a:spcPct val="0"/>
              </a:spcBef>
              <a:spcAft>
                <a:spcPct val="0"/>
              </a:spcAft>
              <a:buClrTx/>
              <a:buSzTx/>
              <a:buFontTx/>
              <a:buNone/>
            </a:pPr>
            <a:endParaRPr kumimoji="0" lang="zh-CN" altLang="en-US" sz="2000" b="0" i="0" u="none" strike="noStrike" cap="none" normalizeH="0" baseline="0" dirty="0">
              <a:ln>
                <a:noFill/>
              </a:ln>
              <a:solidFill>
                <a:schemeClr val="tx1"/>
              </a:solidFill>
              <a:effectLst/>
            </a:endParaRPr>
          </a:p>
          <a:p>
            <a:pPr marL="0" marR="0" lvl="0" indent="268605" algn="l" defTabSz="914400" rtl="0" eaLnBrk="0" fontAlgn="base" latinLnBrk="0" hangingPunct="0">
              <a:lnSpc>
                <a:spcPct val="100000"/>
              </a:lnSpc>
              <a:spcBef>
                <a:spcPct val="0"/>
              </a:spcBef>
              <a:spcAft>
                <a:spcPct val="0"/>
              </a:spcAft>
              <a:buClrTx/>
              <a:buSzTx/>
              <a:buFontTx/>
              <a:buNone/>
            </a:pPr>
            <a:r>
              <a:rPr kumimoji="0" lang="zh-CN" altLang="en-US" sz="20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自动校零：</a:t>
            </a:r>
            <a:r>
              <a:rPr kumimoji="0" lang="zh-CN" altLang="en-US"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可设定间隔时间进行自动校正动压和流速的零点。</a:t>
            </a:r>
            <a:endPar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268605" algn="l" defTabSz="914400" rtl="0" eaLnBrk="0" fontAlgn="base" latinLnBrk="0" hangingPunct="0">
              <a:lnSpc>
                <a:spcPct val="100000"/>
              </a:lnSpc>
              <a:spcBef>
                <a:spcPct val="0"/>
              </a:spcBef>
              <a:spcAft>
                <a:spcPct val="0"/>
              </a:spcAft>
              <a:buClrTx/>
              <a:buSzTx/>
              <a:buFontTx/>
              <a:buNone/>
            </a:pPr>
            <a:endParaRPr kumimoji="0" lang="zh-CN" altLang="en-US" sz="2000" b="0" i="0" u="none" strike="noStrike" cap="none" normalizeH="0" baseline="0" dirty="0">
              <a:ln>
                <a:noFill/>
              </a:ln>
              <a:solidFill>
                <a:schemeClr val="tx1"/>
              </a:solidFill>
              <a:effectLst/>
            </a:endParaRPr>
          </a:p>
          <a:p>
            <a:pPr marL="0" marR="0" lvl="0" indent="268605" algn="l" defTabSz="914400" rtl="0" eaLnBrk="0" fontAlgn="base" latinLnBrk="0" hangingPunct="0">
              <a:lnSpc>
                <a:spcPct val="100000"/>
              </a:lnSpc>
              <a:spcBef>
                <a:spcPct val="0"/>
              </a:spcBef>
              <a:spcAft>
                <a:spcPct val="0"/>
              </a:spcAft>
              <a:buClrTx/>
              <a:buSzTx/>
              <a:buFontTx/>
              <a:buNone/>
            </a:pPr>
            <a:r>
              <a:rPr kumimoji="0" lang="zh-CN" altLang="en-US" sz="20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皮托管长度：</a:t>
            </a: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400mm</a:t>
            </a:r>
            <a:r>
              <a:rPr kumimoji="0" lang="zh-CN" altLang="en-US"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600mm</a:t>
            </a:r>
            <a:r>
              <a:rPr kumimoji="0" lang="zh-CN" altLang="en-US"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1000mm</a:t>
            </a:r>
            <a:r>
              <a:rPr kumimoji="0" lang="zh-CN" altLang="en-US"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1500mm</a:t>
            </a:r>
            <a:r>
              <a:rPr kumimoji="0" lang="zh-CN" altLang="en-US"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1800mm</a:t>
            </a:r>
            <a:r>
              <a:rPr kumimoji="0" lang="zh-CN" altLang="en-US"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2000mm</a:t>
            </a:r>
            <a:r>
              <a:rPr kumimoji="0" lang="zh-CN" altLang="en-US"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2500mm</a:t>
            </a:r>
            <a:r>
              <a:rPr kumimoji="0" lang="zh-CN" altLang="en-US"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每根皮托管都有</a:t>
            </a: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300mm</a:t>
            </a:r>
            <a:r>
              <a:rPr kumimoji="0" lang="zh-CN" altLang="en-US"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的伸缩调整范围。</a:t>
            </a:r>
            <a:endPar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268605" algn="l" defTabSz="914400" rtl="0" eaLnBrk="0" fontAlgn="base" latinLnBrk="0" hangingPunct="0">
              <a:lnSpc>
                <a:spcPct val="100000"/>
              </a:lnSpc>
              <a:spcBef>
                <a:spcPct val="0"/>
              </a:spcBef>
              <a:spcAft>
                <a:spcPct val="0"/>
              </a:spcAft>
              <a:buClrTx/>
              <a:buSzTx/>
              <a:buFontTx/>
              <a:buNone/>
            </a:pPr>
            <a:endParaRPr kumimoji="0" lang="zh-CN" altLang="en-US" sz="2000" b="0" i="0" u="none" strike="noStrike" cap="none" normalizeH="0" baseline="0" dirty="0">
              <a:ln>
                <a:noFill/>
              </a:ln>
              <a:solidFill>
                <a:schemeClr val="tx1"/>
              </a:solidFill>
              <a:effectLst/>
            </a:endParaRPr>
          </a:p>
          <a:p>
            <a:pPr marL="0" marR="0" lvl="0" indent="268605" algn="l" defTabSz="914400" rtl="0" eaLnBrk="0" fontAlgn="base" latinLnBrk="0" hangingPunct="0">
              <a:lnSpc>
                <a:spcPct val="100000"/>
              </a:lnSpc>
              <a:spcBef>
                <a:spcPct val="0"/>
              </a:spcBef>
              <a:spcAft>
                <a:spcPct val="0"/>
              </a:spcAft>
              <a:buClrTx/>
              <a:buSzTx/>
              <a:buFontTx/>
              <a:buNone/>
            </a:pPr>
            <a:r>
              <a:rPr kumimoji="0" lang="zh-CN" altLang="en-US" sz="20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机箱尺寸：</a:t>
            </a: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335mm×230mm×100mm</a:t>
            </a:r>
            <a:r>
              <a:rPr kumimoji="0" lang="zh-CN" altLang="en-US"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a:t>
            </a:r>
            <a:r>
              <a:rPr kumimoji="0" lang="zh-CN" altLang="en-US" sz="20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整机重量（含法兰）：</a:t>
            </a:r>
            <a:r>
              <a:rPr kumimoji="0" lang="zh-CN" altLang="en-US"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约</a:t>
            </a: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10kg</a:t>
            </a:r>
            <a:r>
              <a:rPr kumimoji="0" lang="zh-CN" altLang="en-US"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endPar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268605" algn="l" defTabSz="914400" rtl="0" eaLnBrk="0" fontAlgn="base" latinLnBrk="0" hangingPunct="0">
              <a:lnSpc>
                <a:spcPct val="100000"/>
              </a:lnSpc>
              <a:spcBef>
                <a:spcPct val="0"/>
              </a:spcBef>
              <a:spcAft>
                <a:spcPct val="0"/>
              </a:spcAft>
              <a:buClrTx/>
              <a:buSzTx/>
              <a:buFontTx/>
              <a:buNone/>
            </a:pPr>
            <a:endParaRPr kumimoji="0" lang="zh-CN" altLang="en-US" sz="2000" b="0" i="0" u="none" strike="noStrike" cap="none" normalizeH="0" baseline="0" dirty="0">
              <a:ln>
                <a:noFill/>
              </a:ln>
              <a:solidFill>
                <a:schemeClr val="tx1"/>
              </a:solidFill>
              <a:effectLst/>
            </a:endParaRPr>
          </a:p>
          <a:p>
            <a:pPr marL="0" marR="0" lvl="0" indent="268605" algn="l" defTabSz="914400" rtl="0" eaLnBrk="0" fontAlgn="base" latinLnBrk="0" hangingPunct="0">
              <a:lnSpc>
                <a:spcPct val="100000"/>
              </a:lnSpc>
              <a:spcBef>
                <a:spcPct val="0"/>
              </a:spcBef>
              <a:spcAft>
                <a:spcPct val="0"/>
              </a:spcAft>
              <a:buClrTx/>
              <a:buSzTx/>
              <a:buFontTx/>
              <a:buNone/>
            </a:pPr>
            <a:r>
              <a:rPr kumimoji="0" lang="zh-CN" altLang="en-US" sz="20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安装环境要求：</a:t>
            </a:r>
            <a:r>
              <a:rPr kumimoji="0" lang="zh-CN" altLang="en-US"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温度：</a:t>
            </a: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-25~65℃</a:t>
            </a:r>
            <a:r>
              <a:rPr kumimoji="0" lang="zh-CN" altLang="en-US"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，振动：加速度小于</a:t>
            </a: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1g</a:t>
            </a:r>
            <a:r>
              <a:rPr kumimoji="0" lang="zh-CN" altLang="en-US"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endPar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268605" algn="l" defTabSz="914400" rtl="0" eaLnBrk="0" fontAlgn="base" latinLnBrk="0" hangingPunct="0">
              <a:lnSpc>
                <a:spcPct val="100000"/>
              </a:lnSpc>
              <a:spcBef>
                <a:spcPct val="0"/>
              </a:spcBef>
              <a:spcAft>
                <a:spcPct val="0"/>
              </a:spcAft>
              <a:buClrTx/>
              <a:buSzTx/>
              <a:buFontTx/>
              <a:buNone/>
            </a:pPr>
            <a:endParaRPr kumimoji="0" lang="zh-CN" altLang="en-US" sz="2000" b="0" i="0" u="none" strike="noStrike" cap="none" normalizeH="0" baseline="0" dirty="0">
              <a:ln>
                <a:noFill/>
              </a:ln>
              <a:solidFill>
                <a:schemeClr val="tx1"/>
              </a:solidFill>
              <a:effectLst/>
            </a:endParaRPr>
          </a:p>
          <a:p>
            <a:pPr marL="0" marR="0" lvl="0" indent="268605" algn="l" defTabSz="914400" rtl="0" eaLnBrk="0" fontAlgn="base" latinLnBrk="0" hangingPunct="0">
              <a:lnSpc>
                <a:spcPct val="100000"/>
              </a:lnSpc>
              <a:spcBef>
                <a:spcPct val="0"/>
              </a:spcBef>
              <a:spcAft>
                <a:spcPct val="0"/>
              </a:spcAft>
              <a:buClrTx/>
              <a:buSzTx/>
              <a:buFontTx/>
              <a:buNone/>
            </a:pPr>
            <a:r>
              <a:rPr kumimoji="0" lang="zh-CN" altLang="en-US" sz="20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功耗</a:t>
            </a:r>
            <a:r>
              <a:rPr kumimoji="0" lang="zh-CN" altLang="en-US"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：最大</a:t>
            </a:r>
            <a:r>
              <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100W</a:t>
            </a:r>
            <a:r>
              <a:rPr kumimoji="0" lang="zh-CN" altLang="en-US"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endParaRPr kumimoji="0" lang="en-US" altLang="zh-CN"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268605" algn="l" defTabSz="914400" rtl="0" eaLnBrk="0" fontAlgn="base" latinLnBrk="0" hangingPunct="0">
              <a:lnSpc>
                <a:spcPct val="100000"/>
              </a:lnSpc>
              <a:spcBef>
                <a:spcPct val="0"/>
              </a:spcBef>
              <a:spcAft>
                <a:spcPct val="0"/>
              </a:spcAft>
              <a:buClrTx/>
              <a:buSzTx/>
              <a:buFontTx/>
              <a:buNone/>
            </a:pPr>
            <a:endParaRPr lang="en-US" altLang="zh-CN" sz="2000" dirty="0"/>
          </a:p>
          <a:p>
            <a:pPr marL="0" marR="0" lvl="0" indent="268605" algn="l" defTabSz="914400" rtl="0" eaLnBrk="0" fontAlgn="base" latinLnBrk="0" hangingPunct="0">
              <a:lnSpc>
                <a:spcPct val="100000"/>
              </a:lnSpc>
              <a:spcBef>
                <a:spcPct val="0"/>
              </a:spcBef>
              <a:spcAft>
                <a:spcPct val="0"/>
              </a:spcAft>
              <a:buClrTx/>
              <a:buSzTx/>
              <a:buFontTx/>
              <a:buNone/>
            </a:pPr>
            <a:r>
              <a:rPr kumimoji="0" lang="zh-CN" altLang="en-US" sz="20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工作电源</a:t>
            </a:r>
            <a:r>
              <a:rPr kumimoji="0" lang="zh-CN" altLang="en-US"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20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a:t>
            </a:r>
            <a:r>
              <a:rPr kumimoji="0" lang="en-US" altLang="zh-CN" sz="20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20VAC</a:t>
            </a:r>
            <a:r>
              <a:rPr kumimoji="0" lang="zh-CN" altLang="en-US" sz="20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20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1.5A</a:t>
            </a:r>
            <a:r>
              <a:rPr kumimoji="0" lang="zh-CN" altLang="en-US" sz="20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endParaRPr kumimoji="0" lang="zh-CN" altLang="en-US" sz="20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宋体" panose="02010600030101010101" pitchFamily="2" charset="-122"/>
                <a:ea typeface="宋体" panose="02010600030101010101" pitchFamily="2" charset="-122"/>
              </a:rPr>
              <a:t>四、</a:t>
            </a:r>
            <a:r>
              <a:rPr lang="zh-CN" altLang="zh-CN" dirty="0">
                <a:latin typeface="宋体" panose="02010600030101010101" pitchFamily="2" charset="-122"/>
                <a:ea typeface="宋体" panose="02010600030101010101" pitchFamily="2" charset="-122"/>
              </a:rPr>
              <a:t>仪器原理和结构</a:t>
            </a:r>
            <a:endParaRPr lang="zh-CN" altLang="en-US" dirty="0">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a:xfrm>
            <a:off x="838200" y="1384916"/>
            <a:ext cx="10515600" cy="5175681"/>
          </a:xfrm>
        </p:spPr>
        <p:txBody>
          <a:bodyPr>
            <a:normAutofit fontScale="85000" lnSpcReduction="20000"/>
          </a:bodyPr>
          <a:lstStyle/>
          <a:p>
            <a:pPr indent="720090">
              <a:lnSpc>
                <a:spcPct val="120000"/>
              </a:lnSpc>
            </a:pPr>
            <a:r>
              <a:rPr lang="zh-CN" altLang="en-US" sz="2400" dirty="0">
                <a:latin typeface="宋体" panose="02010600030101010101" pitchFamily="2" charset="-122"/>
                <a:ea typeface="宋体" panose="02010600030101010101" pitchFamily="2" charset="-122"/>
              </a:rPr>
              <a:t>温压流监测仪是采用皮托管法来实现烟气流速的测量。利用皮托管、压力传感器和温度传感器测出烟气的动压、静压和温度，这些参数与被测烟气流速呈一定比例关系，从而可定量烟气的流速。详见附录。</a:t>
            </a:r>
            <a:endParaRPr lang="zh-CN" altLang="en-US" sz="2400" dirty="0">
              <a:latin typeface="宋体" panose="02010600030101010101" pitchFamily="2" charset="-122"/>
              <a:ea typeface="宋体" panose="02010600030101010101" pitchFamily="2" charset="-122"/>
            </a:endParaRPr>
          </a:p>
          <a:p>
            <a:pPr indent="720090">
              <a:lnSpc>
                <a:spcPct val="120000"/>
              </a:lnSpc>
            </a:pPr>
            <a:r>
              <a:rPr lang="zh-CN" altLang="en-US" sz="2400" dirty="0">
                <a:latin typeface="宋体" panose="02010600030101010101" pitchFamily="2" charset="-122"/>
                <a:ea typeface="宋体" panose="02010600030101010101" pitchFamily="2" charset="-122"/>
              </a:rPr>
              <a:t>温压流监测仪由</a:t>
            </a:r>
            <a:r>
              <a:rPr lang="en-US" altLang="zh-CN" sz="2400" dirty="0">
                <a:latin typeface="宋体" panose="02010600030101010101" pitchFamily="2" charset="-122"/>
                <a:ea typeface="宋体" panose="02010600030101010101" pitchFamily="2" charset="-122"/>
              </a:rPr>
              <a:t>S</a:t>
            </a:r>
            <a:r>
              <a:rPr lang="zh-CN" altLang="en-US" sz="2400" dirty="0">
                <a:latin typeface="宋体" panose="02010600030101010101" pitchFamily="2" charset="-122"/>
                <a:ea typeface="宋体" panose="02010600030101010101" pitchFamily="2" charset="-122"/>
              </a:rPr>
              <a:t>型皮托管、热电阻、微压差</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绝压传感器组、反吹单元和信号控制处理器等组成，整机为全不锈钢分体式结构。皮托管和法兰采用外套螺母加密封圈结构，皮托管可以在</a:t>
            </a:r>
            <a:r>
              <a:rPr lang="en-US" altLang="zh-CN" sz="2400" dirty="0">
                <a:latin typeface="宋体" panose="02010600030101010101" pitchFamily="2" charset="-122"/>
                <a:ea typeface="宋体" panose="02010600030101010101" pitchFamily="2" charset="-122"/>
              </a:rPr>
              <a:t>300mm</a:t>
            </a:r>
            <a:r>
              <a:rPr lang="zh-CN" altLang="en-US" sz="2400" dirty="0">
                <a:latin typeface="宋体" panose="02010600030101010101" pitchFamily="2" charset="-122"/>
                <a:ea typeface="宋体" panose="02010600030101010101" pitchFamily="2" charset="-122"/>
              </a:rPr>
              <a:t>范围内伸缩，同时安装拆卸便捷，便于运输和搬运。</a:t>
            </a:r>
            <a:endParaRPr lang="zh-CN" altLang="en-US" sz="2400" dirty="0">
              <a:latin typeface="宋体" panose="02010600030101010101" pitchFamily="2" charset="-122"/>
              <a:ea typeface="宋体" panose="02010600030101010101" pitchFamily="2" charset="-122"/>
            </a:endParaRPr>
          </a:p>
          <a:p>
            <a:pPr indent="720090">
              <a:lnSpc>
                <a:spcPct val="120000"/>
              </a:lnSpc>
            </a:pPr>
            <a:r>
              <a:rPr lang="en-US" altLang="zh-CN" sz="2400" dirty="0">
                <a:latin typeface="宋体" panose="02010600030101010101" pitchFamily="2" charset="-122"/>
                <a:ea typeface="宋体" panose="02010600030101010101" pitchFamily="2" charset="-122"/>
              </a:rPr>
              <a:t>S</a:t>
            </a:r>
            <a:r>
              <a:rPr lang="zh-CN" altLang="en-US" sz="2400" dirty="0">
                <a:latin typeface="宋体" panose="02010600030101010101" pitchFamily="2" charset="-122"/>
                <a:ea typeface="宋体" panose="02010600030101010101" pitchFamily="2" charset="-122"/>
              </a:rPr>
              <a:t>型皮托管和铠装热电阻采用具有高耐腐蚀性能的</a:t>
            </a:r>
            <a:r>
              <a:rPr lang="en-US" altLang="zh-CN" sz="2400" dirty="0">
                <a:latin typeface="宋体" panose="02010600030101010101" pitchFamily="2" charset="-122"/>
                <a:ea typeface="宋体" panose="02010600030101010101" pitchFamily="2" charset="-122"/>
              </a:rPr>
              <a:t>316L</a:t>
            </a:r>
            <a:r>
              <a:rPr lang="zh-CN" altLang="en-US" sz="2400" dirty="0">
                <a:latin typeface="宋体" panose="02010600030101010101" pitchFamily="2" charset="-122"/>
                <a:ea typeface="宋体" panose="02010600030101010101" pitchFamily="2" charset="-122"/>
              </a:rPr>
              <a:t>不锈钢材料，同时外加</a:t>
            </a:r>
            <a:r>
              <a:rPr lang="en-US" altLang="zh-CN" sz="2400" dirty="0">
                <a:latin typeface="宋体" panose="02010600030101010101" pitchFamily="2" charset="-122"/>
                <a:ea typeface="宋体" panose="02010600030101010101" pitchFamily="2" charset="-122"/>
              </a:rPr>
              <a:t>316L</a:t>
            </a:r>
            <a:r>
              <a:rPr lang="zh-CN" altLang="en-US" sz="2400" dirty="0">
                <a:latin typeface="宋体" panose="02010600030101010101" pitchFamily="2" charset="-122"/>
                <a:ea typeface="宋体" panose="02010600030101010101" pitchFamily="2" charset="-122"/>
              </a:rPr>
              <a:t>不锈钢保护套和固定用的外套螺母集成为一体式皮托管和温度探头。</a:t>
            </a:r>
            <a:endParaRPr lang="zh-CN" altLang="en-US" sz="2400" dirty="0">
              <a:latin typeface="宋体" panose="02010600030101010101" pitchFamily="2" charset="-122"/>
              <a:ea typeface="宋体" panose="02010600030101010101" pitchFamily="2" charset="-122"/>
            </a:endParaRPr>
          </a:p>
          <a:p>
            <a:pPr indent="720090">
              <a:lnSpc>
                <a:spcPct val="120000"/>
              </a:lnSpc>
            </a:pPr>
            <a:r>
              <a:rPr lang="zh-CN" altLang="en-US" sz="2400" dirty="0">
                <a:latin typeface="宋体" panose="02010600030101010101" pitchFamily="2" charset="-122"/>
                <a:ea typeface="宋体" panose="02010600030101010101" pitchFamily="2" charset="-122"/>
              </a:rPr>
              <a:t>信号控制处理器采集各传感器信号进行处理计算并控制反吹单元，同时有源输出烟气的流速、动压、静压和温度的</a:t>
            </a:r>
            <a:r>
              <a:rPr lang="en-US" altLang="zh-CN" sz="2400" dirty="0">
                <a:latin typeface="宋体" panose="02010600030101010101" pitchFamily="2" charset="-122"/>
                <a:ea typeface="宋体" panose="02010600030101010101" pitchFamily="2" charset="-122"/>
              </a:rPr>
              <a:t>4~20mA</a:t>
            </a:r>
            <a:r>
              <a:rPr lang="zh-CN" altLang="en-US" sz="2400" dirty="0">
                <a:latin typeface="宋体" panose="02010600030101010101" pitchFamily="2" charset="-122"/>
                <a:ea typeface="宋体" panose="02010600030101010101" pitchFamily="2" charset="-122"/>
              </a:rPr>
              <a:t>电流信号，用户可根据需要选择接入这些信号。信号控制处理器自带显示模块，通过按键选择需要观察的数据，方便用户检修和调试。</a:t>
            </a:r>
            <a:endParaRPr lang="zh-CN" altLang="en-US" sz="2400" dirty="0">
              <a:latin typeface="宋体" panose="02010600030101010101" pitchFamily="2" charset="-122"/>
              <a:ea typeface="宋体" panose="02010600030101010101" pitchFamily="2" charset="-122"/>
            </a:endParaRPr>
          </a:p>
          <a:p>
            <a:pPr indent="720090">
              <a:lnSpc>
                <a:spcPct val="120000"/>
              </a:lnSpc>
            </a:pPr>
            <a:r>
              <a:rPr lang="zh-CN" altLang="en-US" sz="2400" dirty="0">
                <a:latin typeface="宋体" panose="02010600030101010101" pitchFamily="2" charset="-122"/>
                <a:ea typeface="宋体" panose="02010600030101010101" pitchFamily="2" charset="-122"/>
              </a:rPr>
              <a:t>反吹单元由双电磁阀和气罐组成。它根据信号处理控制器发出的指令，定时对皮托管的进行反吹，防止发生皮托管堵塞现象。反吹单元配备气罐以保证有足够的脉冲气体进行反吹。</a:t>
            </a:r>
            <a:endParaRPr lang="zh-CN" altLang="en-US" sz="2400" dirty="0">
              <a:latin typeface="宋体" panose="02010600030101010101" pitchFamily="2" charset="-122"/>
              <a:ea typeface="宋体" panose="02010600030101010101" pitchFamily="2" charset="-122"/>
            </a:endParaRPr>
          </a:p>
          <a:p>
            <a:endParaRPr lang="zh-CN" altLang="en-US" dirty="0"/>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48123F07-A749-425C-9E09-8D00CDFBBF2F}" type="slidenum">
              <a:rPr lang="zh-CN" altLang="en-US" smtClean="0"/>
            </a:fld>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69020" y="2300458"/>
            <a:ext cx="10515600" cy="1325563"/>
          </a:xfrm>
        </p:spPr>
        <p:txBody>
          <a:bodyPr/>
          <a:lstStyle/>
          <a:p>
            <a:pPr algn="ctr"/>
            <a:r>
              <a:rPr lang="zh-CN" altLang="en-US" dirty="0">
                <a:latin typeface="宋体" panose="02010600030101010101" pitchFamily="2" charset="-122"/>
                <a:ea typeface="宋体" panose="02010600030101010101" pitchFamily="2" charset="-122"/>
              </a:rPr>
              <a:t>五、设备安装</a:t>
            </a:r>
            <a:endParaRPr lang="zh-CN" altLang="en-US" dirty="0">
              <a:latin typeface="宋体" panose="02010600030101010101" pitchFamily="2" charset="-122"/>
              <a:ea typeface="宋体" panose="02010600030101010101" pitchFamily="2" charset="-122"/>
            </a:endParaRPr>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48123F07-A749-425C-9E09-8D00CDFBBF2F}" type="slidenum">
              <a:rPr lang="zh-CN" altLang="en-US" smtClean="0"/>
            </a:fld>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宋体" panose="02010600030101010101" pitchFamily="2" charset="-122"/>
                <a:ea typeface="宋体" panose="02010600030101010101" pitchFamily="2" charset="-122"/>
              </a:rPr>
              <a:t>1</a:t>
            </a:r>
            <a:r>
              <a:rPr lang="zh-CN" altLang="en-US" dirty="0">
                <a:latin typeface="宋体" panose="02010600030101010101" pitchFamily="2" charset="-122"/>
                <a:ea typeface="宋体" panose="02010600030101010101" pitchFamily="2" charset="-122"/>
              </a:rPr>
              <a:t>、</a:t>
            </a:r>
            <a:r>
              <a:rPr lang="zh-CN" altLang="zh-CN" dirty="0">
                <a:latin typeface="宋体" panose="02010600030101010101" pitchFamily="2" charset="-122"/>
                <a:ea typeface="宋体" panose="02010600030101010101" pitchFamily="2" charset="-122"/>
              </a:rPr>
              <a:t>选择安装位置</a:t>
            </a:r>
            <a:endParaRPr lang="zh-CN" altLang="en-US" dirty="0">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p:txBody>
          <a:bodyPr/>
          <a:lstStyle/>
          <a:p>
            <a:pPr indent="720090">
              <a:lnSpc>
                <a:spcPct val="100000"/>
              </a:lnSpc>
            </a:pPr>
            <a:r>
              <a:rPr lang="zh-CN" altLang="en-US" dirty="0"/>
              <a:t>温压流监测仪的安装位置要尽量选择烟气流场稳定均匀的直管段。具体可参考</a:t>
            </a:r>
            <a:r>
              <a:rPr lang="en-US" altLang="zh-CN" dirty="0"/>
              <a:t>HJ 76-2017《</a:t>
            </a:r>
            <a:r>
              <a:rPr lang="zh-CN" altLang="en-US" dirty="0"/>
              <a:t>固定污染源排放烟气连续监测系统技术要求及检测方法</a:t>
            </a:r>
            <a:r>
              <a:rPr lang="en-US" altLang="zh-CN" dirty="0"/>
              <a:t>》</a:t>
            </a:r>
            <a:r>
              <a:rPr lang="zh-CN" altLang="en-US" dirty="0"/>
              <a:t>中的相关要求。</a:t>
            </a:r>
            <a:endParaRPr lang="zh-CN" altLang="en-US" dirty="0"/>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48123F07-A749-425C-9E09-8D00CDFBBF2F}" type="slidenum">
              <a:rPr lang="zh-CN" altLang="en-US" smtClean="0"/>
            </a:fld>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宋体" panose="02010600030101010101" pitchFamily="2" charset="-122"/>
                <a:ea typeface="宋体" panose="02010600030101010101" pitchFamily="2" charset="-122"/>
              </a:rPr>
              <a:t>2</a:t>
            </a:r>
            <a:r>
              <a:rPr lang="zh-CN" altLang="en-US" dirty="0">
                <a:latin typeface="宋体" panose="02010600030101010101" pitchFamily="2" charset="-122"/>
                <a:ea typeface="宋体" panose="02010600030101010101" pitchFamily="2" charset="-122"/>
              </a:rPr>
              <a:t>、</a:t>
            </a:r>
            <a:r>
              <a:rPr lang="zh-CN" altLang="zh-CN" dirty="0">
                <a:latin typeface="宋体" panose="02010600030101010101" pitchFamily="2" charset="-122"/>
                <a:ea typeface="宋体" panose="02010600030101010101" pitchFamily="2" charset="-122"/>
              </a:rPr>
              <a:t>对接法兰焊接和预埋</a:t>
            </a:r>
            <a:endParaRPr lang="zh-CN" altLang="en-US" dirty="0">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p:txBody>
          <a:bodyPr/>
          <a:lstStyle/>
          <a:p>
            <a:pPr indent="720090">
              <a:lnSpc>
                <a:spcPct val="100000"/>
              </a:lnSpc>
            </a:pPr>
            <a:r>
              <a:rPr lang="zh-CN" altLang="en-US" dirty="0"/>
              <a:t>温压流监测仪的安装前必须在所选择的烟道开孔位置预埋或焊接内径为</a:t>
            </a:r>
            <a:r>
              <a:rPr lang="en-US" altLang="zh-CN" dirty="0"/>
              <a:t>65~75mm</a:t>
            </a:r>
            <a:r>
              <a:rPr lang="zh-CN" altLang="en-US" dirty="0"/>
              <a:t>的不锈钢直管和对接法兰，直管应向烟道方向倾斜</a:t>
            </a:r>
            <a:r>
              <a:rPr lang="en-US" altLang="zh-CN" dirty="0"/>
              <a:t>3°</a:t>
            </a:r>
            <a:r>
              <a:rPr lang="zh-CN" altLang="en-US" dirty="0"/>
              <a:t>左右，法兰和烟道要保证有</a:t>
            </a:r>
            <a:r>
              <a:rPr lang="en-US" altLang="zh-CN" dirty="0"/>
              <a:t>60~80mm</a:t>
            </a:r>
            <a:r>
              <a:rPr lang="zh-CN" altLang="en-US" dirty="0"/>
              <a:t>的扳手空间。法兰尺寸见下图，焊接法兰时要注意法兰的方向，必须保证螺栓孔在正上方。</a:t>
            </a:r>
            <a:endParaRPr lang="zh-CN" altLang="en-US" dirty="0"/>
          </a:p>
        </p:txBody>
      </p:sp>
      <p:sp>
        <p:nvSpPr>
          <p:cNvPr id="4" name="页脚占位符 3"/>
          <p:cNvSpPr>
            <a:spLocks noGrp="1"/>
          </p:cNvSpPr>
          <p:nvPr>
            <p:ph type="ftr" sz="quarter" idx="11"/>
          </p:nvPr>
        </p:nvSpPr>
        <p:spPr/>
        <p:txBody>
          <a:bodyPr/>
          <a:lstStyle/>
          <a:p>
            <a:r>
              <a:rPr lang="zh-CN" altLang="en-US"/>
              <a:t>深圳市彩虹谷科技有限公司</a:t>
            </a:r>
            <a:endParaRPr lang="zh-CN" altLang="en-US"/>
          </a:p>
        </p:txBody>
      </p:sp>
      <p:sp>
        <p:nvSpPr>
          <p:cNvPr id="5" name="灯片编号占位符 4"/>
          <p:cNvSpPr>
            <a:spLocks noGrp="1"/>
          </p:cNvSpPr>
          <p:nvPr>
            <p:ph type="sldNum" sz="quarter" idx="12"/>
          </p:nvPr>
        </p:nvSpPr>
        <p:spPr/>
        <p:txBody>
          <a:bodyPr/>
          <a:lstStyle/>
          <a:p>
            <a:fld id="{48123F07-A749-425C-9E09-8D00CDFBBF2F}" type="slidenum">
              <a:rPr lang="zh-CN" altLang="en-US" smtClean="0"/>
            </a:fld>
            <a:endParaRPr lang="zh-CN" altLang="en-US"/>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4105</Words>
  <Application>WPS 演示</Application>
  <PresentationFormat>宽屏</PresentationFormat>
  <Paragraphs>359</Paragraphs>
  <Slides>23</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23</vt:i4>
      </vt:variant>
    </vt:vector>
  </HeadingPairs>
  <TitlesOfParts>
    <vt:vector size="32" baseType="lpstr">
      <vt:lpstr>Arial</vt:lpstr>
      <vt:lpstr>宋体</vt:lpstr>
      <vt:lpstr>Wingdings</vt:lpstr>
      <vt:lpstr>Times New Roman</vt:lpstr>
      <vt:lpstr>等线</vt:lpstr>
      <vt:lpstr>微软雅黑</vt:lpstr>
      <vt:lpstr>Arial Unicode MS</vt:lpstr>
      <vt:lpstr>等线 Light</vt:lpstr>
      <vt:lpstr>Office 主题​​</vt:lpstr>
      <vt:lpstr>温压流一体监测仪</vt:lpstr>
      <vt:lpstr>一、概述</vt:lpstr>
      <vt:lpstr>二、技术特点</vt:lpstr>
      <vt:lpstr>三、技术指标</vt:lpstr>
      <vt:lpstr>PowerPoint 演示文稿</vt:lpstr>
      <vt:lpstr>四、仪器原理和结构</vt:lpstr>
      <vt:lpstr>五、设备安装</vt:lpstr>
      <vt:lpstr>1、选择安装位置</vt:lpstr>
      <vt:lpstr>2、对接法兰焊接和预埋</vt:lpstr>
      <vt:lpstr>PowerPoint 演示文稿</vt:lpstr>
      <vt:lpstr>3、仪器安装</vt:lpstr>
      <vt:lpstr>PowerPoint 演示文稿</vt:lpstr>
      <vt:lpstr>（2）安装皮托管和机箱</vt:lpstr>
      <vt:lpstr>（3）气路连接</vt:lpstr>
      <vt:lpstr>（4）电路连接</vt:lpstr>
      <vt:lpstr>PowerPoint 演示文稿</vt:lpstr>
      <vt:lpstr>PowerPoint 演示文稿</vt:lpstr>
      <vt:lpstr>六、操作和设定</vt:lpstr>
      <vt:lpstr>PowerPoint 演示文稿</vt:lpstr>
      <vt:lpstr>七、烟气流速和动压自动和手动校零</vt:lpstr>
      <vt:lpstr>八、检查维护</vt:lpstr>
      <vt:lpstr>PowerPoint 演示文稿</vt:lpstr>
      <vt:lpstr>故障查修表</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温压流一体监测仪</dc:title>
  <dc:creator>陈 琳</dc:creator>
  <cp:lastModifiedBy>Administrator</cp:lastModifiedBy>
  <cp:revision>11</cp:revision>
  <dcterms:created xsi:type="dcterms:W3CDTF">2020-04-21T09:49:00Z</dcterms:created>
  <dcterms:modified xsi:type="dcterms:W3CDTF">2020-04-28T02:42:42Z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